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257" r:id="rId2"/>
    <p:sldId id="260" r:id="rId3"/>
    <p:sldId id="262" r:id="rId4"/>
    <p:sldId id="258" r:id="rId5"/>
    <p:sldId id="259" r:id="rId6"/>
    <p:sldId id="261" r:id="rId7"/>
    <p:sldId id="263" r:id="rId8"/>
    <p:sldId id="264" r:id="rId9"/>
    <p:sldId id="265" r:id="rId10"/>
    <p:sldId id="266" r:id="rId11"/>
    <p:sldId id="267" r:id="rId12"/>
    <p:sldId id="268" r:id="rId13"/>
    <p:sldId id="269" r:id="rId14"/>
    <p:sldId id="270" r:id="rId15"/>
    <p:sldId id="271" r:id="rId16"/>
    <p:sldId id="273" r:id="rId17"/>
    <p:sldId id="272" r:id="rId18"/>
    <p:sldId id="274" r:id="rId19"/>
    <p:sldId id="275" r:id="rId20"/>
    <p:sldId id="276" r:id="rId21"/>
    <p:sldId id="277" r:id="rId22"/>
    <p:sldId id="293" r:id="rId23"/>
    <p:sldId id="294" r:id="rId24"/>
    <p:sldId id="295" r:id="rId25"/>
    <p:sldId id="296" r:id="rId26"/>
    <p:sldId id="297" r:id="rId27"/>
    <p:sldId id="278" r:id="rId28"/>
    <p:sldId id="279" r:id="rId29"/>
    <p:sldId id="298" r:id="rId30"/>
    <p:sldId id="299" r:id="rId31"/>
    <p:sldId id="300" r:id="rId32"/>
    <p:sldId id="301" r:id="rId33"/>
    <p:sldId id="302" r:id="rId34"/>
    <p:sldId id="280" r:id="rId35"/>
    <p:sldId id="281" r:id="rId36"/>
    <p:sldId id="303" r:id="rId37"/>
    <p:sldId id="304" r:id="rId38"/>
    <p:sldId id="305" r:id="rId39"/>
    <p:sldId id="306" r:id="rId40"/>
    <p:sldId id="307" r:id="rId41"/>
    <p:sldId id="282" r:id="rId42"/>
    <p:sldId id="283" r:id="rId43"/>
    <p:sldId id="308" r:id="rId44"/>
    <p:sldId id="309" r:id="rId45"/>
    <p:sldId id="310" r:id="rId46"/>
    <p:sldId id="311" r:id="rId47"/>
    <p:sldId id="312" r:id="rId48"/>
    <p:sldId id="284" r:id="rId49"/>
    <p:sldId id="285" r:id="rId50"/>
    <p:sldId id="313" r:id="rId51"/>
    <p:sldId id="314" r:id="rId52"/>
    <p:sldId id="315" r:id="rId53"/>
    <p:sldId id="316" r:id="rId54"/>
    <p:sldId id="317" r:id="rId55"/>
    <p:sldId id="286" r:id="rId56"/>
    <p:sldId id="287" r:id="rId57"/>
    <p:sldId id="375" r:id="rId58"/>
    <p:sldId id="376" r:id="rId59"/>
    <p:sldId id="377" r:id="rId60"/>
    <p:sldId id="378" r:id="rId61"/>
    <p:sldId id="379" r:id="rId62"/>
    <p:sldId id="289" r:id="rId63"/>
    <p:sldId id="380" r:id="rId64"/>
    <p:sldId id="291" r:id="rId65"/>
    <p:sldId id="292" r:id="rId66"/>
    <p:sldId id="382" r:id="rId67"/>
    <p:sldId id="381" r:id="rId68"/>
    <p:sldId id="383" r:id="rId69"/>
    <p:sldId id="384" r:id="rId70"/>
    <p:sldId id="385" r:id="rId71"/>
    <p:sldId id="288" r:id="rId72"/>
    <p:sldId id="318" r:id="rId73"/>
    <p:sldId id="322" r:id="rId74"/>
    <p:sldId id="320" r:id="rId75"/>
    <p:sldId id="323" r:id="rId76"/>
    <p:sldId id="321" r:id="rId77"/>
    <p:sldId id="319" r:id="rId78"/>
    <p:sldId id="325" r:id="rId79"/>
    <p:sldId id="324" r:id="rId80"/>
    <p:sldId id="326" r:id="rId81"/>
    <p:sldId id="327" r:id="rId82"/>
    <p:sldId id="328" r:id="rId83"/>
    <p:sldId id="329" r:id="rId84"/>
    <p:sldId id="330" r:id="rId85"/>
    <p:sldId id="331" r:id="rId86"/>
    <p:sldId id="333" r:id="rId87"/>
    <p:sldId id="332"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7" r:id="rId111"/>
    <p:sldId id="356" r:id="rId112"/>
    <p:sldId id="358" r:id="rId113"/>
    <p:sldId id="386" r:id="rId114"/>
    <p:sldId id="387" r:id="rId115"/>
    <p:sldId id="389" r:id="rId116"/>
    <p:sldId id="390" r:id="rId117"/>
    <p:sldId id="391" r:id="rId118"/>
    <p:sldId id="392" r:id="rId119"/>
    <p:sldId id="393" r:id="rId120"/>
    <p:sldId id="394" r:id="rId121"/>
    <p:sldId id="395" r:id="rId122"/>
    <p:sldId id="396" r:id="rId123"/>
    <p:sldId id="398" r:id="rId124"/>
    <p:sldId id="399" r:id="rId125"/>
    <p:sldId id="400" r:id="rId126"/>
    <p:sldId id="401" r:id="rId127"/>
    <p:sldId id="402" r:id="rId128"/>
    <p:sldId id="403" r:id="rId129"/>
    <p:sldId id="404" r:id="rId130"/>
    <p:sldId id="405" r:id="rId131"/>
    <p:sldId id="406" r:id="rId132"/>
    <p:sldId id="407" r:id="rId133"/>
    <p:sldId id="408" r:id="rId134"/>
    <p:sldId id="409" r:id="rId135"/>
    <p:sldId id="410" r:id="rId136"/>
    <p:sldId id="397" r:id="rId137"/>
    <p:sldId id="364" r:id="rId138"/>
    <p:sldId id="366" r:id="rId139"/>
    <p:sldId id="367" r:id="rId140"/>
    <p:sldId id="368" r:id="rId141"/>
    <p:sldId id="369" r:id="rId142"/>
    <p:sldId id="370" r:id="rId143"/>
    <p:sldId id="372" r:id="rId144"/>
    <p:sldId id="373" r:id="rId145"/>
    <p:sldId id="374" r:id="rId146"/>
    <p:sldId id="371"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883" y="3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EEC10-B7B4-418F-9BDF-94F4B34FE9FF}" type="datetimeFigureOut">
              <a:rPr lang="en-US" smtClean="0"/>
              <a:t>9/11/2016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E0D71-0A2F-447D-A5D1-4F207E7A23B4}" type="slidenum">
              <a:rPr lang="en-US" smtClean="0"/>
              <a:t>‹#›</a:t>
            </a:fld>
            <a:endParaRPr lang="en-US"/>
          </a:p>
        </p:txBody>
      </p:sp>
    </p:spTree>
    <p:extLst>
      <p:ext uri="{BB962C8B-B14F-4D97-AF65-F5344CB8AC3E}">
        <p14:creationId xmlns:p14="http://schemas.microsoft.com/office/powerpoint/2010/main" val="211219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8E0D71-0A2F-447D-A5D1-4F207E7A23B4}" type="slidenum">
              <a:rPr lang="en-US" smtClean="0"/>
              <a:t>6</a:t>
            </a:fld>
            <a:endParaRPr lang="en-US"/>
          </a:p>
        </p:txBody>
      </p:sp>
    </p:spTree>
    <p:extLst>
      <p:ext uri="{BB962C8B-B14F-4D97-AF65-F5344CB8AC3E}">
        <p14:creationId xmlns:p14="http://schemas.microsoft.com/office/powerpoint/2010/main" val="1371811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122</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644697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123</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822081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124</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692285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125</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kern="1200" dirty="0" smtClean="0">
                <a:solidFill>
                  <a:schemeClr val="tx1"/>
                </a:solidFill>
                <a:effectLst/>
                <a:latin typeface="+mn-lt"/>
                <a:ea typeface="+mn-ea"/>
                <a:cs typeface="+mn-cs"/>
              </a:rPr>
              <a:t>Restricted </a:t>
            </a:r>
            <a:r>
              <a:rPr lang="en-US" sz="1200" b="1" kern="1200" dirty="0" err="1" smtClean="0">
                <a:solidFill>
                  <a:schemeClr val="tx1"/>
                </a:solidFill>
                <a:effectLst/>
                <a:latin typeface="+mn-lt"/>
                <a:ea typeface="+mn-ea"/>
                <a:cs typeface="+mn-cs"/>
              </a:rPr>
              <a:t>Isometry</a:t>
            </a:r>
            <a:r>
              <a:rPr lang="en-US" sz="1200" b="1" kern="1200" dirty="0" smtClean="0">
                <a:solidFill>
                  <a:schemeClr val="tx1"/>
                </a:solidFill>
                <a:effectLst/>
                <a:latin typeface="+mn-lt"/>
                <a:ea typeface="+mn-ea"/>
                <a:cs typeface="+mn-cs"/>
              </a:rPr>
              <a:t> Property </a:t>
            </a:r>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RIP</a:t>
            </a:r>
            <a:r>
              <a:rPr lang="en-US" sz="1200" kern="1200" dirty="0" smtClean="0">
                <a:solidFill>
                  <a:schemeClr val="tx1"/>
                </a:solidFill>
                <a:effectLst/>
                <a:latin typeface="+mn-lt"/>
                <a:ea typeface="+mn-ea"/>
                <a:cs typeface="+mn-cs"/>
              </a:rPr>
              <a:t>) </a:t>
            </a:r>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847690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126</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021941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127</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208641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128</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551105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129</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149392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130</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50621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131</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300308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http://bd2k.org/BigDataResourceome.html  </a:t>
            </a:r>
            <a:endParaRPr lang="en-US" dirty="0"/>
          </a:p>
        </p:txBody>
      </p:sp>
      <p:sp>
        <p:nvSpPr>
          <p:cNvPr id="4" name="Slide Number Placeholder 3"/>
          <p:cNvSpPr>
            <a:spLocks noGrp="1"/>
          </p:cNvSpPr>
          <p:nvPr>
            <p:ph type="sldNum" sz="quarter" idx="10"/>
          </p:nvPr>
        </p:nvSpPr>
        <p:spPr/>
        <p:txBody>
          <a:bodyPr/>
          <a:lstStyle/>
          <a:p>
            <a:fld id="{F913F962-60B0-45E7-B8A2-AEA58BE83F33}" type="slidenum">
              <a:rPr lang="en-US" smtClean="0"/>
              <a:t>63</a:t>
            </a:fld>
            <a:endParaRPr lang="en-US"/>
          </a:p>
        </p:txBody>
      </p:sp>
    </p:spTree>
    <p:extLst>
      <p:ext uri="{BB962C8B-B14F-4D97-AF65-F5344CB8AC3E}">
        <p14:creationId xmlns:p14="http://schemas.microsoft.com/office/powerpoint/2010/main" val="161426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132</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89550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133</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16638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134</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004311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135</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063790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136</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989178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What is Big Data?</a:t>
            </a:r>
            <a:r>
              <a:rPr lang="en-US" sz="1200" kern="1200" dirty="0" smtClean="0">
                <a:solidFill>
                  <a:schemeClr val="tx1"/>
                </a:solidFill>
                <a:effectLst/>
                <a:latin typeface="+mn-lt"/>
                <a:ea typeface="+mn-ea"/>
                <a:cs typeface="+mn-cs"/>
              </a:rPr>
              <a:t> Big data is very different from traditional (small) data due to the exotic challenges it presents and because of its potential to revolutionize our understanding of the world around us. There are </a:t>
            </a:r>
            <a:r>
              <a:rPr lang="en-US" sz="1200" b="1" kern="1200" dirty="0" smtClean="0">
                <a:solidFill>
                  <a:schemeClr val="tx1"/>
                </a:solidFill>
                <a:effectLst/>
                <a:latin typeface="+mn-lt"/>
                <a:ea typeface="+mn-ea"/>
                <a:cs typeface="+mn-cs"/>
              </a:rPr>
              <a:t>6 characteristics that make Big Data unique</a:t>
            </a:r>
            <a:r>
              <a:rPr lang="en-US" sz="1200" kern="1200" dirty="0" smtClean="0">
                <a:solidFill>
                  <a:schemeClr val="tx1"/>
                </a:solidFill>
                <a:effectLst/>
                <a:latin typeface="+mn-lt"/>
                <a:ea typeface="+mn-ea"/>
                <a:cs typeface="+mn-cs"/>
              </a:rPr>
              <a:t>. These 6-dimensions (6Ds) of Big Data are defined by its unique attributes: </a:t>
            </a:r>
            <a:r>
              <a:rPr lang="en-US" sz="1200" b="1" kern="1200" dirty="0" smtClean="0">
                <a:solidFill>
                  <a:schemeClr val="tx1"/>
                </a:solidFill>
                <a:effectLst/>
                <a:latin typeface="+mn-lt"/>
                <a:ea typeface="+mn-ea"/>
                <a:cs typeface="+mn-cs"/>
              </a:rPr>
              <a:t>(1) Size </a:t>
            </a:r>
            <a:r>
              <a:rPr lang="en-US" sz="1200" kern="1200" dirty="0" smtClean="0">
                <a:solidFill>
                  <a:schemeClr val="tx1"/>
                </a:solidFill>
                <a:effectLst/>
                <a:latin typeface="+mn-lt"/>
                <a:ea typeface="+mn-ea"/>
                <a:cs typeface="+mn-cs"/>
              </a:rPr>
              <a:t>– the volume of data exceeds standard storage, memory and computational capabilities, </a:t>
            </a:r>
            <a:r>
              <a:rPr lang="en-US" sz="1200" b="1" kern="1200" dirty="0" smtClean="0">
                <a:solidFill>
                  <a:schemeClr val="tx1"/>
                </a:solidFill>
                <a:effectLst/>
                <a:latin typeface="+mn-lt"/>
                <a:ea typeface="+mn-ea"/>
                <a:cs typeface="+mn-cs"/>
              </a:rPr>
              <a:t>(2) </a:t>
            </a:r>
            <a:r>
              <a:rPr lang="en-US" sz="1200" b="1" kern="1200" dirty="0" err="1" smtClean="0">
                <a:solidFill>
                  <a:schemeClr val="tx1"/>
                </a:solidFill>
                <a:effectLst/>
                <a:latin typeface="+mn-lt"/>
                <a:ea typeface="+mn-ea"/>
                <a:cs typeface="+mn-cs"/>
              </a:rPr>
              <a:t>Incongruency</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samples, cases and observations in the data may be highly non-homologous, which requires special treatment during the data analytics phase, </a:t>
            </a:r>
            <a:r>
              <a:rPr lang="en-US" sz="1200" b="1" kern="1200" dirty="0" smtClean="0">
                <a:solidFill>
                  <a:schemeClr val="tx1"/>
                </a:solidFill>
                <a:effectLst/>
                <a:latin typeface="+mn-lt"/>
                <a:ea typeface="+mn-ea"/>
                <a:cs typeface="+mn-cs"/>
              </a:rPr>
              <a:t>(3) Incompleteness </a:t>
            </a:r>
            <a:r>
              <a:rPr lang="en-US" sz="1200" kern="1200" dirty="0" smtClean="0">
                <a:solidFill>
                  <a:schemeClr val="tx1"/>
                </a:solidFill>
                <a:effectLst/>
                <a:latin typeface="+mn-lt"/>
                <a:ea typeface="+mn-ea"/>
                <a:cs typeface="+mn-cs"/>
              </a:rPr>
              <a:t>– Big Data may be sparse with (random and non-random causes of) missing values due to the </a:t>
            </a:r>
            <a:r>
              <a:rPr lang="en-US" sz="1200" i="1" kern="1200" dirty="0" err="1" smtClean="0">
                <a:solidFill>
                  <a:schemeClr val="tx1"/>
                </a:solidFill>
                <a:effectLst/>
                <a:latin typeface="+mn-lt"/>
                <a:ea typeface="+mn-ea"/>
                <a:cs typeface="+mn-cs"/>
              </a:rPr>
              <a:t>en</a:t>
            </a:r>
            <a:r>
              <a:rPr lang="en-US" sz="1200" i="1" kern="1200" dirty="0" smtClean="0">
                <a:solidFill>
                  <a:schemeClr val="tx1"/>
                </a:solidFill>
                <a:effectLst/>
                <a:latin typeface="+mn-lt"/>
                <a:ea typeface="+mn-ea"/>
                <a:cs typeface="+mn-cs"/>
              </a:rPr>
              <a:t> masse</a:t>
            </a:r>
            <a:r>
              <a:rPr lang="en-US" sz="1200" kern="1200" dirty="0" smtClean="0">
                <a:solidFill>
                  <a:schemeClr val="tx1"/>
                </a:solidFill>
                <a:effectLst/>
                <a:latin typeface="+mn-lt"/>
                <a:ea typeface="+mn-ea"/>
                <a:cs typeface="+mn-cs"/>
              </a:rPr>
              <a:t> nature of generation and collection of data elements, </a:t>
            </a:r>
            <a:r>
              <a:rPr lang="en-US" sz="1200" b="1" kern="1200" dirty="0" smtClean="0">
                <a:solidFill>
                  <a:schemeClr val="tx1"/>
                </a:solidFill>
                <a:effectLst/>
                <a:latin typeface="+mn-lt"/>
                <a:ea typeface="+mn-ea"/>
                <a:cs typeface="+mn-cs"/>
              </a:rPr>
              <a:t>(4) Complexity </a:t>
            </a:r>
            <a:r>
              <a:rPr lang="en-US" sz="1200" kern="1200" dirty="0" smtClean="0">
                <a:solidFill>
                  <a:schemeClr val="tx1"/>
                </a:solidFill>
                <a:effectLst/>
                <a:latin typeface="+mn-lt"/>
                <a:ea typeface="+mn-ea"/>
                <a:cs typeface="+mn-cs"/>
              </a:rPr>
              <a:t>– as the dimension of the data increases distance metrics between observations become degenerate (curse of dimensionality) leading to considerable computational and interpretation challenges,     </a:t>
            </a:r>
            <a:r>
              <a:rPr lang="en-US" sz="1200" b="1" kern="1200" dirty="0" smtClean="0">
                <a:solidFill>
                  <a:schemeClr val="tx1"/>
                </a:solidFill>
                <a:effectLst/>
                <a:latin typeface="+mn-lt"/>
                <a:ea typeface="+mn-ea"/>
                <a:cs typeface="+mn-cs"/>
              </a:rPr>
              <a:t>(5) Multi-scale </a:t>
            </a:r>
            <a:r>
              <a:rPr lang="en-US" sz="1200" kern="1200" dirty="0" smtClean="0">
                <a:solidFill>
                  <a:schemeClr val="tx1"/>
                </a:solidFill>
                <a:effectLst/>
                <a:latin typeface="+mn-lt"/>
                <a:ea typeface="+mn-ea"/>
                <a:cs typeface="+mn-cs"/>
              </a:rPr>
              <a:t>– Big Data frequently includes observations from micro to </a:t>
            </a:r>
            <a:r>
              <a:rPr lang="en-US" sz="1200" kern="1200" dirty="0" err="1" smtClean="0">
                <a:solidFill>
                  <a:schemeClr val="tx1"/>
                </a:solidFill>
                <a:effectLst/>
                <a:latin typeface="+mn-lt"/>
                <a:ea typeface="+mn-ea"/>
                <a:cs typeface="+mn-cs"/>
              </a:rPr>
              <a:t>meso</a:t>
            </a:r>
            <a:r>
              <a:rPr lang="en-US" sz="1200" kern="1200" dirty="0" smtClean="0">
                <a:solidFill>
                  <a:schemeClr val="tx1"/>
                </a:solidFill>
                <a:effectLst/>
                <a:latin typeface="+mn-lt"/>
                <a:ea typeface="+mn-ea"/>
                <a:cs typeface="+mn-cs"/>
              </a:rPr>
              <a:t> to macro levels, across time, space and frequency spectra, and (</a:t>
            </a:r>
            <a:r>
              <a:rPr lang="en-US" sz="1200" b="1" kern="1200" dirty="0" smtClean="0">
                <a:solidFill>
                  <a:schemeClr val="tx1"/>
                </a:solidFill>
                <a:effectLst/>
                <a:latin typeface="+mn-lt"/>
                <a:ea typeface="+mn-ea"/>
                <a:cs typeface="+mn-cs"/>
              </a:rPr>
              <a:t>6) Multi-source </a:t>
            </a:r>
            <a:r>
              <a:rPr lang="en-US" sz="1200" kern="1200" dirty="0" smtClean="0">
                <a:solidFill>
                  <a:schemeClr val="tx1"/>
                </a:solidFill>
                <a:effectLst/>
                <a:latin typeface="+mn-lt"/>
                <a:ea typeface="+mn-ea"/>
                <a:cs typeface="+mn-cs"/>
              </a:rPr>
              <a:t>– numerous digital, analogous and mixed data is produced by devices and instruments demand integration (fusion) of relevant data within and beyond the scope of any specific research study. These 6Ds allow us to begin the processes of model, algorithm and tool development necessary to cope with the specific challenges that make “standard scientific methods” impractical for Big Data. Big Data science is team-based and highly trans-disciplinary. It requires diverse, broad, and complementary expertise, specialized training, continuous development efforts, high-throughput analytics, and powerful techniques for data interrogation. The scope of Big Data challenges are illustrated by the problem of analyzing observational data of 1,000’s Parkinson’s disease patients based on 10,000’s signature biomarkers derived from multi-source imaging, genetics, clinical, physiologic, </a:t>
            </a:r>
            <a:r>
              <a:rPr lang="en-US" sz="1200" kern="1200" dirty="0" err="1" smtClean="0">
                <a:solidFill>
                  <a:schemeClr val="tx1"/>
                </a:solidFill>
                <a:effectLst/>
                <a:latin typeface="+mn-lt"/>
                <a:ea typeface="+mn-ea"/>
                <a:cs typeface="+mn-cs"/>
              </a:rPr>
              <a:t>phenomics</a:t>
            </a:r>
            <a:r>
              <a:rPr lang="en-US" sz="1200" kern="1200" dirty="0" smtClean="0">
                <a:solidFill>
                  <a:schemeClr val="tx1"/>
                </a:solidFill>
                <a:effectLst/>
                <a:latin typeface="+mn-lt"/>
                <a:ea typeface="+mn-ea"/>
                <a:cs typeface="+mn-cs"/>
              </a:rPr>
              <a:t> and demographic data elements. Similar data-driven exploratory and confirmatory analytic examples can be demonstrated in other disciplines.  Software developments, student training, service platforms and methodological advances associated with the Big Data Discovery Science all present existing opportunities for learners, educators, researchers, practitioners and policy makers</a:t>
            </a:r>
          </a:p>
          <a:p>
            <a:endParaRPr lang="en-US" sz="1200" kern="1200" dirty="0" smtClean="0">
              <a:solidFill>
                <a:schemeClr val="tx1"/>
              </a:solidFill>
              <a:effectLst/>
              <a:latin typeface="+mn-lt"/>
              <a:ea typeface="+mn-ea"/>
              <a:cs typeface="+mn-cs"/>
            </a:endParaRPr>
          </a:p>
          <a:p>
            <a:r>
              <a:rPr lang="en-US" dirty="0" smtClean="0"/>
              <a:t>http://www.onlinecharttool.com/graph?selected_graph=radar</a:t>
            </a:r>
          </a:p>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113</a:t>
            </a:fld>
            <a:endParaRPr lang="en-US"/>
          </a:p>
        </p:txBody>
      </p:sp>
    </p:spTree>
    <p:extLst>
      <p:ext uri="{BB962C8B-B14F-4D97-AF65-F5344CB8AC3E}">
        <p14:creationId xmlns:p14="http://schemas.microsoft.com/office/powerpoint/2010/main" val="289390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Neurodegenerative diseases provide an excellent example of a driving Big Data Analytic biomedical Challenge</a:t>
            </a:r>
            <a:endParaRPr lang="en-US" b="1" dirty="0"/>
          </a:p>
        </p:txBody>
      </p:sp>
      <p:sp>
        <p:nvSpPr>
          <p:cNvPr id="4" name="Slide Number Placeholder 3"/>
          <p:cNvSpPr>
            <a:spLocks noGrp="1"/>
          </p:cNvSpPr>
          <p:nvPr>
            <p:ph type="sldNum" sz="quarter" idx="10"/>
          </p:nvPr>
        </p:nvSpPr>
        <p:spPr/>
        <p:txBody>
          <a:bodyPr/>
          <a:lstStyle/>
          <a:p>
            <a:fld id="{4AE53017-CCEB-43CD-8E34-63EF6DA23899}" type="slidenum">
              <a:rPr lang="en-US" smtClean="0"/>
              <a:t>114</a:t>
            </a:fld>
            <a:endParaRPr lang="en-US"/>
          </a:p>
        </p:txBody>
      </p:sp>
    </p:spTree>
    <p:extLst>
      <p:ext uri="{BB962C8B-B14F-4D97-AF65-F5344CB8AC3E}">
        <p14:creationId xmlns:p14="http://schemas.microsoft.com/office/powerpoint/2010/main" val="3385125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Data has intrinsically multi-dimensional characteristics …</a:t>
            </a:r>
          </a:p>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115</a:t>
            </a:fld>
            <a:endParaRPr lang="en-US"/>
          </a:p>
        </p:txBody>
      </p:sp>
    </p:spTree>
    <p:extLst>
      <p:ext uri="{BB962C8B-B14F-4D97-AF65-F5344CB8AC3E}">
        <p14:creationId xmlns:p14="http://schemas.microsoft.com/office/powerpoint/2010/main" val="599609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Imputation: </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our experiments, we used the R-packages MICE (MI</a:t>
                </a:r>
                <a:r>
                  <a:rPr lang="en-US" sz="1200" kern="1200" baseline="0" dirty="0" smtClean="0">
                    <a:solidFill>
                      <a:schemeClr val="tx1"/>
                    </a:solidFill>
                    <a:effectLst/>
                    <a:latin typeface="+mn-lt"/>
                    <a:ea typeface="+mn-ea"/>
                    <a:cs typeface="+mn-cs"/>
                  </a:rPr>
                  <a:t> via chained equations)</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MI </a:t>
                </a:r>
                <a:r>
                  <a:rPr lang="en-US" sz="1200" kern="1200" dirty="0">
                    <a:solidFill>
                      <a:schemeClr val="tx1"/>
                    </a:solidFill>
                    <a:effectLst/>
                    <a:latin typeface="+mn-lt"/>
                    <a:ea typeface="+mn-ea"/>
                    <a:cs typeface="+mn-cs"/>
                  </a:rPr>
                  <a:t>to perform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𝑚</m:t>
                    </m:r>
                    <m:r>
                      <a:rPr lang="en-US" sz="1200" i="1" kern="1200">
                        <a:solidFill>
                          <a:schemeClr val="tx1"/>
                        </a:solidFill>
                        <a:effectLst/>
                        <a:latin typeface="Cambria Math" panose="02040503050406030204" pitchFamily="18" charset="0"/>
                        <a:ea typeface="+mn-ea"/>
                        <a:cs typeface="+mn-cs"/>
                      </a:rPr>
                      <m:t>=5</m:t>
                    </m:r>
                  </m:oMath>
                </a14:m>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chained imputations.</a:t>
                </a:r>
                <a:endParaRPr lang="en-US" sz="12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Imbalanced Sample-Sizes</a:t>
                </a:r>
                <a:r>
                  <a:rPr lang="en-US" sz="1200" kern="1200" dirty="0" smtClean="0">
                    <a:solidFill>
                      <a:schemeClr val="tx1"/>
                    </a:solidFill>
                    <a:effectLst/>
                    <a:latin typeface="+mn-lt"/>
                    <a:ea typeface="+mn-ea"/>
                    <a:cs typeface="+mn-cs"/>
                  </a:rPr>
                  <a:t>: The R package SMOTE (Synthetic Minority Over-sampling </a:t>
                </a:r>
                <a:r>
                  <a:rPr lang="en-US" sz="1200" kern="1200" dirty="0" err="1" smtClean="0">
                    <a:solidFill>
                      <a:schemeClr val="tx1"/>
                    </a:solidFill>
                    <a:effectLst/>
                    <a:latin typeface="+mn-lt"/>
                    <a:ea typeface="+mn-ea"/>
                    <a:cs typeface="+mn-cs"/>
                  </a:rPr>
                  <a:t>TEchnique</a:t>
                </a:r>
                <a:r>
                  <a:rPr lang="en-US" sz="1200" kern="1200" dirty="0" smtClean="0">
                    <a:solidFill>
                      <a:schemeClr val="tx1"/>
                    </a:solidFill>
                    <a:effectLst/>
                    <a:latin typeface="+mn-lt"/>
                    <a:ea typeface="+mn-ea"/>
                    <a:cs typeface="+mn-cs"/>
                  </a:rPr>
                  <a:t>) facilitated</a:t>
                </a:r>
                <a:r>
                  <a:rPr lang="en-US" sz="1200" kern="1200" baseline="0" dirty="0" smtClean="0">
                    <a:solidFill>
                      <a:schemeClr val="tx1"/>
                    </a:solidFill>
                    <a:effectLst/>
                    <a:latin typeface="+mn-lt"/>
                    <a:ea typeface="+mn-ea"/>
                    <a:cs typeface="+mn-cs"/>
                  </a:rPr>
                  <a:t> the group rebalancing of the native </a:t>
                </a:r>
                <a:r>
                  <a:rPr lang="en-US" sz="1200" kern="1200" dirty="0" smtClean="0">
                    <a:solidFill>
                      <a:schemeClr val="tx1"/>
                    </a:solidFill>
                    <a:effectLst/>
                    <a:latin typeface="+mn-lt"/>
                    <a:ea typeface="+mn-ea"/>
                    <a:cs typeface="+mn-cs"/>
                  </a:rPr>
                  <a:t>imbalanced cohorts by creating synthetic instances of the under sampled class (e.g., controls).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Stratification</a:t>
                </a:r>
                <a:r>
                  <a:rPr lang="en-US" sz="1200" kern="1200" dirty="0" smtClean="0">
                    <a:solidFill>
                      <a:schemeClr val="tx1"/>
                    </a:solidFill>
                    <a:effectLst/>
                    <a:latin typeface="+mn-lt"/>
                    <a:ea typeface="+mn-ea"/>
                    <a:cs typeface="+mn-cs"/>
                  </a:rPr>
                  <a:t>: Most of our cohort comparisons were done on stratified data – by cohort-definition (HC vs PDs, or HC vs. Patients (PDs + SWEDDs)) and by cohort-size (raw unbalanced comparisons, or comparisons of SMOTE-rebalanced group sizes).</a:t>
                </a:r>
              </a:p>
              <a:p>
                <a:endParaRPr lang="en-US" dirty="0"/>
              </a:p>
            </p:txBody>
          </p:sp>
        </mc:Choice>
        <mc:Fallback xmlns="">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Imputation: </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our experiments, we used the R-packages MICE (MI</a:t>
                </a:r>
                <a:r>
                  <a:rPr lang="en-US" sz="1200" kern="1200" baseline="0" dirty="0" smtClean="0">
                    <a:solidFill>
                      <a:schemeClr val="tx1"/>
                    </a:solidFill>
                    <a:effectLst/>
                    <a:latin typeface="+mn-lt"/>
                    <a:ea typeface="+mn-ea"/>
                    <a:cs typeface="+mn-cs"/>
                  </a:rPr>
                  <a:t> via chained equations)</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MI </a:t>
                </a:r>
                <a:r>
                  <a:rPr lang="en-US" sz="1200" kern="1200" dirty="0">
                    <a:solidFill>
                      <a:schemeClr val="tx1"/>
                    </a:solidFill>
                    <a:effectLst/>
                    <a:latin typeface="+mn-lt"/>
                    <a:ea typeface="+mn-ea"/>
                    <a:cs typeface="+mn-cs"/>
                  </a:rPr>
                  <a:t>to perform </a:t>
                </a:r>
                <a:r>
                  <a:rPr lang="en-US" sz="1200" i="0" kern="1200">
                    <a:solidFill>
                      <a:schemeClr val="tx1"/>
                    </a:solidFill>
                    <a:effectLst/>
                    <a:latin typeface="+mn-lt"/>
                    <a:ea typeface="+mn-ea"/>
                    <a:cs typeface="+mn-cs"/>
                  </a:rPr>
                  <a:t>𝑚=5</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chained imputations.</a:t>
                </a:r>
                <a:endParaRPr lang="en-US" sz="12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Imbalanced Sample-Sizes</a:t>
                </a:r>
                <a:r>
                  <a:rPr lang="en-US" sz="1200" kern="1200" dirty="0" smtClean="0">
                    <a:solidFill>
                      <a:schemeClr val="tx1"/>
                    </a:solidFill>
                    <a:effectLst/>
                    <a:latin typeface="+mn-lt"/>
                    <a:ea typeface="+mn-ea"/>
                    <a:cs typeface="+mn-cs"/>
                  </a:rPr>
                  <a:t>: The R package SMOTE (Synthetic Minority Over-sampling </a:t>
                </a:r>
                <a:r>
                  <a:rPr lang="en-US" sz="1200" kern="1200" dirty="0" err="1" smtClean="0">
                    <a:solidFill>
                      <a:schemeClr val="tx1"/>
                    </a:solidFill>
                    <a:effectLst/>
                    <a:latin typeface="+mn-lt"/>
                    <a:ea typeface="+mn-ea"/>
                    <a:cs typeface="+mn-cs"/>
                  </a:rPr>
                  <a:t>TEchnique</a:t>
                </a:r>
                <a:r>
                  <a:rPr lang="en-US" sz="1200" kern="1200" dirty="0" smtClean="0">
                    <a:solidFill>
                      <a:schemeClr val="tx1"/>
                    </a:solidFill>
                    <a:effectLst/>
                    <a:latin typeface="+mn-lt"/>
                    <a:ea typeface="+mn-ea"/>
                    <a:cs typeface="+mn-cs"/>
                  </a:rPr>
                  <a:t>) facilitated</a:t>
                </a:r>
                <a:r>
                  <a:rPr lang="en-US" sz="1200" kern="1200" baseline="0" dirty="0" smtClean="0">
                    <a:solidFill>
                      <a:schemeClr val="tx1"/>
                    </a:solidFill>
                    <a:effectLst/>
                    <a:latin typeface="+mn-lt"/>
                    <a:ea typeface="+mn-ea"/>
                    <a:cs typeface="+mn-cs"/>
                  </a:rPr>
                  <a:t> the group rebalancing of the native </a:t>
                </a:r>
                <a:r>
                  <a:rPr lang="en-US" sz="1200" kern="1200" dirty="0" smtClean="0">
                    <a:solidFill>
                      <a:schemeClr val="tx1"/>
                    </a:solidFill>
                    <a:effectLst/>
                    <a:latin typeface="+mn-lt"/>
                    <a:ea typeface="+mn-ea"/>
                    <a:cs typeface="+mn-cs"/>
                  </a:rPr>
                  <a:t>imbalanced cohorts by creating synthetic instances of the under sampled class (e.g., controls).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Stratification</a:t>
                </a:r>
                <a:r>
                  <a:rPr lang="en-US" sz="1200" kern="1200" dirty="0" smtClean="0">
                    <a:solidFill>
                      <a:schemeClr val="tx1"/>
                    </a:solidFill>
                    <a:effectLst/>
                    <a:latin typeface="+mn-lt"/>
                    <a:ea typeface="+mn-ea"/>
                    <a:cs typeface="+mn-cs"/>
                  </a:rPr>
                  <a:t>: Most of our cohort comparisons were done on stratified data – by cohort-definition (HC vs PDs, or HC vs. Patients (PDs + SWEDDs)) and by cohort-size (raw unbalanced comparisons, or comparisons of SMOTE-rebalanced group sizes).</a:t>
                </a:r>
              </a:p>
              <a:p>
                <a:endParaRPr lang="en-US" dirty="0"/>
              </a:p>
            </p:txBody>
          </p:sp>
        </mc:Fallback>
      </mc:AlternateContent>
      <p:sp>
        <p:nvSpPr>
          <p:cNvPr id="4" name="Slide Number Placeholder 3"/>
          <p:cNvSpPr>
            <a:spLocks noGrp="1"/>
          </p:cNvSpPr>
          <p:nvPr>
            <p:ph type="sldNum" sz="quarter" idx="10"/>
          </p:nvPr>
        </p:nvSpPr>
        <p:spPr/>
        <p:txBody>
          <a:bodyPr/>
          <a:lstStyle/>
          <a:p>
            <a:fld id="{4AE53017-CCEB-43CD-8E34-63EF6DA23899}" type="slidenum">
              <a:rPr lang="en-US" smtClean="0"/>
              <a:t>116</a:t>
            </a:fld>
            <a:endParaRPr lang="en-US"/>
          </a:p>
        </p:txBody>
      </p:sp>
    </p:spTree>
    <p:extLst>
      <p:ext uri="{BB962C8B-B14F-4D97-AF65-F5344CB8AC3E}">
        <p14:creationId xmlns:p14="http://schemas.microsoft.com/office/powerpoint/2010/main" val="4175023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119</a:t>
            </a:fld>
            <a:endParaRPr lang="en-US"/>
          </a:p>
        </p:txBody>
      </p:sp>
    </p:spTree>
    <p:extLst>
      <p:ext uri="{BB962C8B-B14F-4D97-AF65-F5344CB8AC3E}">
        <p14:creationId xmlns:p14="http://schemas.microsoft.com/office/powerpoint/2010/main" val="625208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120</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Imaging </a:t>
            </a:r>
            <a:r>
              <a:rPr lang="en-US" dirty="0" err="1"/>
              <a:t>Pheno</a:t>
            </a:r>
            <a:r>
              <a:rPr lang="en-US" dirty="0"/>
              <a:t>/Genotype Associations:</a:t>
            </a:r>
            <a:br>
              <a:rPr lang="en-US" dirty="0"/>
            </a:br>
            <a:r>
              <a:rPr lang="en-US" dirty="0"/>
              <a:t>Data</a:t>
            </a:r>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82241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121</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112" charset="0"/>
                <a:ea typeface="ＭＳ Ｐゴシック" pitchFamily="-105" charset="-128"/>
                <a:cs typeface="ＭＳ Ｐゴシック" pitchFamily="-105" charset="-128"/>
              </a:rPr>
              <a:t>Depression Center collaboration with Melvin McInnis and Anh Truong</a:t>
            </a:r>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71632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386844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25903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5304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84345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289286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765410-4E2B-4A5B-9D6C-33B090B7428D}"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182610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765410-4E2B-4A5B-9D6C-33B090B7428D}" type="datetimeFigureOut">
              <a:rPr lang="en-US" smtClean="0"/>
              <a:t>9/11/2016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1407301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765410-4E2B-4A5B-9D6C-33B090B7428D}" type="datetimeFigureOut">
              <a:rPr lang="en-US" smtClean="0"/>
              <a:t>9/11/2016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82590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65410-4E2B-4A5B-9D6C-33B090B7428D}" type="datetimeFigureOut">
              <a:rPr lang="en-US" smtClean="0"/>
              <a:t>9/11/2016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23611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5410-4E2B-4A5B-9D6C-33B090B7428D}"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51807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5410-4E2B-4A5B-9D6C-33B090B7428D}"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741826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7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65410-4E2B-4A5B-9D6C-33B090B7428D}" type="datetimeFigureOut">
              <a:rPr lang="en-US" smtClean="0"/>
              <a:t>9/11/2016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D53EC-E28F-4ED7-B0D3-55CBDC822230}" type="slidenum">
              <a:rPr lang="en-US" smtClean="0"/>
              <a:t>‹#›</a:t>
            </a:fld>
            <a:endParaRPr lang="en-US"/>
          </a:p>
        </p:txBody>
      </p:sp>
    </p:spTree>
    <p:extLst>
      <p:ext uri="{BB962C8B-B14F-4D97-AF65-F5344CB8AC3E}">
        <p14:creationId xmlns:p14="http://schemas.microsoft.com/office/powerpoint/2010/main" val="1284260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neurosciencenetwork.org/ACNN_Workshop_2016.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goo.gl/bKWNvi"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hyperlink" Target="https://sites.google.com/a/case.edu/bmhinformaticsgroup/satya-sahoo"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_Toc455741227"/><Relationship Id="rId2" Type="http://schemas.openxmlformats.org/officeDocument/2006/relationships/hyperlink" Target="mailto:aalison@med.umich.edu" TargetMode="External"/><Relationship Id="rId1" Type="http://schemas.openxmlformats.org/officeDocument/2006/relationships/slideLayout" Target="../slideLayouts/slideLayout2.xml"/><Relationship Id="rId4" Type="http://schemas.openxmlformats.org/officeDocument/2006/relationships/hyperlink" Target="https://goo.gl/bKWNvi"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umich.edu/~dinov"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jpeg"/><Relationship Id="rId5" Type="http://schemas.openxmlformats.org/officeDocument/2006/relationships/image" Target="../media/image53.jpe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jpeg"/></Relationships>
</file>

<file path=ppt/slides/_rels/slide11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hyperlink" Target="https://goo.gl/gpTrRg"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indiana.edu/~irf/home" TargetMode="Externa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hyperlink" Target="http://midas.umich.edu/" TargetMode="External"/><Relationship Id="rId2" Type="http://schemas.openxmlformats.org/officeDocument/2006/relationships/hyperlink" Target="http://nowlab.cse.ohio-state.edu/" TargetMode="Externa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midwestbigdatahub.org/" TargetMode="External"/><Relationship Id="rId5" Type="http://schemas.openxmlformats.org/officeDocument/2006/relationships/image" Target="../media/image11.png"/><Relationship Id="rId15" Type="http://schemas.openxmlformats.org/officeDocument/2006/relationships/hyperlink" Target="http://mmoc.med.umich.edu/" TargetMode="External"/><Relationship Id="rId10" Type="http://schemas.openxmlformats.org/officeDocument/2006/relationships/hyperlink" Target="http://www.nsf.gov/" TargetMode="Externa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hyperlink" Target="https://goo.gl/l19s07"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goo.gl/forms/qSI6PGiN4PfTs6Fg1"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hyperlink" Target="http://www.neurosciencenetwork.org/ACNN_Workshop_2016.html"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goo.gl/forms/qSI6PGiN4PfTs6Fg1"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indiana.edu/~irf/home" TargetMode="Externa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hyperlink" Target="http://midas.umich.edu/" TargetMode="External"/><Relationship Id="rId2" Type="http://schemas.openxmlformats.org/officeDocument/2006/relationships/hyperlink" Target="http://nowlab.cse.ohio-state.edu/" TargetMode="Externa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midwestbigdatahub.org/" TargetMode="External"/><Relationship Id="rId5" Type="http://schemas.openxmlformats.org/officeDocument/2006/relationships/image" Target="../media/image11.png"/><Relationship Id="rId15" Type="http://schemas.openxmlformats.org/officeDocument/2006/relationships/hyperlink" Target="http://mmoc.med.umich.edu/" TargetMode="External"/><Relationship Id="rId10" Type="http://schemas.openxmlformats.org/officeDocument/2006/relationships/hyperlink" Target="http://www.nsf.gov/" TargetMode="Externa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hyperlink" Target="https://goo.gl/l19s07" TargetMode="External"/></Relationships>
</file>

<file path=ppt/slides/_rels/slide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umich.edu/~ble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umich.edu/~gonzo"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umich.edu/~dinov"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psych.indiana.edu/faculty/franpest.ph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web.cse.ohio-state.edu/~panda"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hiannarbor.com/" TargetMode="External"/><Relationship Id="rId2" Type="http://schemas.openxmlformats.org/officeDocument/2006/relationships/hyperlink" Target="https://uunions.umich.edu/league" TargetMode="External"/><Relationship Id="rId1" Type="http://schemas.openxmlformats.org/officeDocument/2006/relationships/slideLayout" Target="../slideLayouts/slideLayout2.xml"/><Relationship Id="rId4" Type="http://schemas.openxmlformats.org/officeDocument/2006/relationships/hyperlink" Target="http://www.neurosciencenetwork.org/ACNN_Workshop_2016.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sites.google.com/a/case.edu/bmhinformaticsgroup/satya-saho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www.mir.wustl.edu/"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www.nuin.northwestern.edu/members-2/lwa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neurosciencenetwork.org/ACNN_Workshop_2016.html"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umich.edu/~dinov"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8" Type="http://schemas.openxmlformats.org/officeDocument/2006/relationships/hyperlink" Target="http://www.ncbi.nlm.nih.gov/pubmed/27494614" TargetMode="External"/><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8" Type="http://schemas.openxmlformats.org/officeDocument/2006/relationships/hyperlink" Target="https://umich.instructure.com/courses/38100/files/folder/Case_Studies" TargetMode="External"/><Relationship Id="rId3" Type="http://schemas.openxmlformats.org/officeDocument/2006/relationships/hyperlink" Target="https://wiki.loni.usc.edu/" TargetMode="External"/><Relationship Id="rId7" Type="http://schemas.openxmlformats.org/officeDocument/2006/relationships/hyperlink" Target="http://wiki.socr.umich.edu/index.php/SOCR_Data" TargetMode="External"/><Relationship Id="rId2" Type="http://schemas.openxmlformats.org/officeDocument/2006/relationships/hyperlink" Target="https://github.com/SOCR" TargetMode="External"/><Relationship Id="rId1" Type="http://schemas.openxmlformats.org/officeDocument/2006/relationships/slideLayout" Target="../slideLayouts/slideLayout2.xml"/><Relationship Id="rId6" Type="http://schemas.openxmlformats.org/officeDocument/2006/relationships/hyperlink" Target="http://wiki.socr.umich.edu/index.php/SMHS" TargetMode="External"/><Relationship Id="rId5" Type="http://schemas.openxmlformats.org/officeDocument/2006/relationships/hyperlink" Target="http://www.socr.umich.edu/people/dinov/publications.html" TargetMode="External"/><Relationship Id="rId4" Type="http://schemas.openxmlformats.org/officeDocument/2006/relationships/hyperlink" Target="http://pipeline.loni.usc.edu/explore/library-navigator"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www.globusonline.org/" TargetMode="External"/><Relationship Id="rId3" Type="http://schemas.openxmlformats.org/officeDocument/2006/relationships/hyperlink" Target="http://galaxyproject.org/" TargetMode="External"/><Relationship Id="rId7" Type="http://schemas.openxmlformats.org/officeDocument/2006/relationships/hyperlink" Target="https://central.xnat.org/" TargetMode="External"/><Relationship Id="rId2" Type="http://schemas.openxmlformats.org/officeDocument/2006/relationships/hyperlink" Target="http://pipeline.loni.usc.edu/products-services/pws/" TargetMode="External"/><Relationship Id="rId1" Type="http://schemas.openxmlformats.org/officeDocument/2006/relationships/slideLayout" Target="../slideLayouts/slideLayout2.xml"/><Relationship Id="rId6" Type="http://schemas.openxmlformats.org/officeDocument/2006/relationships/hyperlink" Target="http://ida.loni.usc.edu/" TargetMode="External"/><Relationship Id="rId5" Type="http://schemas.openxmlformats.org/officeDocument/2006/relationships/hyperlink" Target="http://dbgap.ncbi.nlm.nih.gov/" TargetMode="External"/><Relationship Id="rId4" Type="http://schemas.openxmlformats.org/officeDocument/2006/relationships/hyperlink" Target="https://github.com/transmart" TargetMode="External"/><Relationship Id="rId9" Type="http://schemas.openxmlformats.org/officeDocument/2006/relationships/hyperlink" Target="http://toolkit.globus.org/toolkit/docs/latest-stable/gridftp/"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nri.medicine.iu.edu/people/primary-investigators/andrew-saykin-psy-d/" TargetMode="External"/><Relationship Id="rId13" Type="http://schemas.openxmlformats.org/officeDocument/2006/relationships/hyperlink" Target="https://sites.google.com/a/case.edu/bmhinformaticsgroup/about-us" TargetMode="External"/><Relationship Id="rId3" Type="http://schemas.openxmlformats.org/officeDocument/2006/relationships/hyperlink" Target="http://www.umich.edu/~dinov" TargetMode="External"/><Relationship Id="rId7" Type="http://schemas.openxmlformats.org/officeDocument/2006/relationships/hyperlink" Target="http://psych.indiana.edu/faculty/osporns.php" TargetMode="External"/><Relationship Id="rId12" Type="http://schemas.openxmlformats.org/officeDocument/2006/relationships/hyperlink" Target="http://web.cse.ohio-state.edu/~subramon" TargetMode="External"/><Relationship Id="rId2" Type="http://schemas.openxmlformats.org/officeDocument/2006/relationships/hyperlink" Target="http://www.neurosciencenetwork.org/" TargetMode="External"/><Relationship Id="rId1" Type="http://schemas.openxmlformats.org/officeDocument/2006/relationships/slideLayout" Target="../slideLayouts/slideLayout2.xml"/><Relationship Id="rId6" Type="http://schemas.openxmlformats.org/officeDocument/2006/relationships/hyperlink" Target="http://psych.indiana.edu/faculty/franpest.php" TargetMode="External"/><Relationship Id="rId11" Type="http://schemas.openxmlformats.org/officeDocument/2006/relationships/hyperlink" Target="http://web.cse.ohio-state.edu/~luxi" TargetMode="External"/><Relationship Id="rId5" Type="http://schemas.openxmlformats.org/officeDocument/2006/relationships/hyperlink" Target="http://www.icpsr.umich.edu/icpsrweb/content/shared/ICPSR/staff/alter.html" TargetMode="External"/><Relationship Id="rId15" Type="http://schemas.openxmlformats.org/officeDocument/2006/relationships/hyperlink" Target="http://www.nuin.northwestern.edu/members-2/lwang" TargetMode="External"/><Relationship Id="rId10" Type="http://schemas.openxmlformats.org/officeDocument/2006/relationships/hyperlink" Target="https://web.cse.ohio-state.edu/~hamidouc" TargetMode="External"/><Relationship Id="rId4" Type="http://schemas.openxmlformats.org/officeDocument/2006/relationships/hyperlink" Target="http://www.rcgd.isr.umich.edu/people/gonzalez.html" TargetMode="External"/><Relationship Id="rId9" Type="http://schemas.openxmlformats.org/officeDocument/2006/relationships/hyperlink" Target="http://web.cse.ohio-state.edu/~panda" TargetMode="External"/><Relationship Id="rId14" Type="http://schemas.openxmlformats.org/officeDocument/2006/relationships/hyperlink" Target="https://www.mir.wustl.edu/research/research-support-facilities/neuroimaging-informatics-analysis-center-niac/our-staff/niac-staff-dan-marcus"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hyperlink" Target="http://www.neurosciencenetwork.org/ACNN_Workshop_2016.html"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hyperlink" Target="http://psych.indiana.edu/faculty/franpest.php"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oo.gl/bKWNvi"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hyperlink" Target="http://web.cse.ohio-state.edu/~panda"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4" y="687081"/>
            <a:ext cx="8288806" cy="3044142"/>
          </a:xfrm>
        </p:spPr>
        <p:txBody>
          <a:bodyPr>
            <a:noAutofit/>
          </a:bodyPr>
          <a:lstStyle/>
          <a:p>
            <a:pPr algn="ctr"/>
            <a:r>
              <a:rPr lang="en-US" sz="6000" b="1" dirty="0"/>
              <a:t>Midwest Workshop on </a:t>
            </a:r>
            <a:r>
              <a:rPr lang="en-US" sz="6000" b="1" dirty="0" smtClean="0"/>
              <a:t/>
            </a:r>
            <a:br>
              <a:rPr lang="en-US" sz="6000" b="1" dirty="0" smtClean="0"/>
            </a:br>
            <a:r>
              <a:rPr lang="en-US" sz="6000" b="1" dirty="0" smtClean="0"/>
              <a:t>Big </a:t>
            </a:r>
            <a:r>
              <a:rPr lang="en-US" sz="6000" b="1" dirty="0"/>
              <a:t>Neuroscience Data, Tools, Protocols &amp; </a:t>
            </a:r>
            <a:r>
              <a:rPr lang="en-US" sz="6000" b="1" dirty="0" smtClean="0"/>
              <a:t>Services</a:t>
            </a:r>
            <a:endParaRPr lang="en-US" sz="6000" b="1" dirty="0"/>
          </a:p>
        </p:txBody>
      </p:sp>
      <p:sp>
        <p:nvSpPr>
          <p:cNvPr id="3" name="Content Placeholder 2"/>
          <p:cNvSpPr>
            <a:spLocks noGrp="1"/>
          </p:cNvSpPr>
          <p:nvPr>
            <p:ph idx="1"/>
          </p:nvPr>
        </p:nvSpPr>
        <p:spPr>
          <a:xfrm>
            <a:off x="838200" y="1825624"/>
            <a:ext cx="10515600" cy="4644623"/>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en-US" b="1" dirty="0" smtClean="0"/>
              <a:t>Computational </a:t>
            </a:r>
            <a:r>
              <a:rPr lang="en-US" b="1" dirty="0"/>
              <a:t>Neuroscience Network (ACNN)</a:t>
            </a:r>
          </a:p>
          <a:p>
            <a:pPr marL="0" indent="0">
              <a:buNone/>
            </a:pPr>
            <a:endParaRPr lang="en-US" dirty="0"/>
          </a:p>
        </p:txBody>
      </p:sp>
      <p:sp>
        <p:nvSpPr>
          <p:cNvPr id="5" name="Rectangle 4"/>
          <p:cNvSpPr/>
          <p:nvPr/>
        </p:nvSpPr>
        <p:spPr>
          <a:xfrm>
            <a:off x="250784" y="6273225"/>
            <a:ext cx="11690432" cy="584775"/>
          </a:xfrm>
          <a:prstGeom prst="rect">
            <a:avLst/>
          </a:prstGeom>
        </p:spPr>
        <p:txBody>
          <a:bodyPr wrap="square">
            <a:spAutoFit/>
          </a:bodyPr>
          <a:lstStyle/>
          <a:p>
            <a:r>
              <a:rPr lang="en-US" sz="3200" dirty="0">
                <a:hlinkClick r:id="rId2"/>
              </a:rPr>
              <a:t>http://</a:t>
            </a:r>
            <a:r>
              <a:rPr lang="en-US" sz="3200" dirty="0" smtClean="0">
                <a:hlinkClick r:id="rId2"/>
              </a:rPr>
              <a:t>www.NeuroscienceNetwork.org/ACNN_Workshop_2016.html</a:t>
            </a:r>
            <a:r>
              <a:rPr lang="en-US" sz="3200" dirty="0" smtClean="0"/>
              <a:t> </a:t>
            </a:r>
            <a:endParaRPr lang="en-US"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8747" y="200919"/>
            <a:ext cx="4081399" cy="394701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40" y="4221464"/>
            <a:ext cx="10962260" cy="1635049"/>
          </a:xfrm>
          <a:prstGeom prst="rect">
            <a:avLst/>
          </a:prstGeom>
        </p:spPr>
      </p:pic>
    </p:spTree>
    <p:extLst>
      <p:ext uri="{BB962C8B-B14F-4D97-AF65-F5344CB8AC3E}">
        <p14:creationId xmlns:p14="http://schemas.microsoft.com/office/powerpoint/2010/main" val="3200807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8"/>
            <a:ext cx="11252200" cy="1325563"/>
          </a:xfrm>
        </p:spPr>
        <p:txBody>
          <a:bodyPr>
            <a:normAutofit fontScale="90000"/>
          </a:bodyPr>
          <a:lstStyle/>
          <a:p>
            <a:pPr algn="ctr"/>
            <a:r>
              <a:rPr lang="en-US" sz="7200" b="1" dirty="0"/>
              <a:t>Unconference Breakout Sessions</a:t>
            </a:r>
          </a:p>
        </p:txBody>
      </p:sp>
      <p:graphicFrame>
        <p:nvGraphicFramePr>
          <p:cNvPr id="5" name="Table 4"/>
          <p:cNvGraphicFramePr>
            <a:graphicFrameLocks noGrp="1"/>
          </p:cNvGraphicFramePr>
          <p:nvPr>
            <p:extLst>
              <p:ext uri="{D42A27DB-BD31-4B8C-83A1-F6EECF244321}">
                <p14:modId xmlns:p14="http://schemas.microsoft.com/office/powerpoint/2010/main" val="3753214806"/>
              </p:ext>
            </p:extLst>
          </p:nvPr>
        </p:nvGraphicFramePr>
        <p:xfrm>
          <a:off x="462844" y="1363309"/>
          <a:ext cx="11525955" cy="5242560"/>
        </p:xfrm>
        <a:graphic>
          <a:graphicData uri="http://schemas.openxmlformats.org/drawingml/2006/table">
            <a:tbl>
              <a:tblPr firstRow="1" firstCol="1" bandRow="1">
                <a:tableStyleId>{C083E6E3-FA7D-4D7B-A595-EF9225AFEA82}</a:tableStyleId>
              </a:tblPr>
              <a:tblGrid>
                <a:gridCol w="1454626"/>
                <a:gridCol w="947825"/>
                <a:gridCol w="1091241"/>
                <a:gridCol w="892833"/>
                <a:gridCol w="978019"/>
                <a:gridCol w="776612"/>
                <a:gridCol w="2251257"/>
                <a:gridCol w="997428"/>
                <a:gridCol w="1041638"/>
                <a:gridCol w="1094476"/>
              </a:tblGrid>
              <a:tr h="227580">
                <a:tc gridSpan="5">
                  <a:txBody>
                    <a:bodyPr/>
                    <a:lstStyle/>
                    <a:p>
                      <a:pPr marL="0" marR="0" algn="ctr">
                        <a:spcBef>
                          <a:spcPts val="0"/>
                        </a:spcBef>
                        <a:spcAft>
                          <a:spcPts val="0"/>
                        </a:spcAft>
                      </a:pPr>
                      <a:r>
                        <a:rPr lang="en-US" sz="1600" dirty="0">
                          <a:effectLst/>
                        </a:rPr>
                        <a:t>Day 1: 1:00-3:00 PM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gridSpan="4">
                  <a:txBody>
                    <a:bodyPr/>
                    <a:lstStyle/>
                    <a:p>
                      <a:pPr marL="0" marR="0" algn="ctr">
                        <a:spcBef>
                          <a:spcPts val="0"/>
                        </a:spcBef>
                        <a:spcAft>
                          <a:spcPts val="0"/>
                        </a:spcAft>
                      </a:pPr>
                      <a:r>
                        <a:rPr lang="en-US" sz="1600" dirty="0">
                          <a:effectLst/>
                        </a:rPr>
                        <a:t>Day 2: 1:00-2:30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51088">
                <a:tc>
                  <a:txBody>
                    <a:bodyPr/>
                    <a:lstStyle/>
                    <a:p>
                      <a:pPr marL="0" marR="0">
                        <a:spcBef>
                          <a:spcPts val="0"/>
                        </a:spcBef>
                        <a:spcAft>
                          <a:spcPts val="0"/>
                        </a:spcAft>
                      </a:pPr>
                      <a:r>
                        <a:rPr lang="en-US" sz="1600">
                          <a:effectLst/>
                        </a:rPr>
                        <a:t>Proposed</a:t>
                      </a:r>
                    </a:p>
                    <a:p>
                      <a:pPr marL="0" marR="0">
                        <a:spcBef>
                          <a:spcPts val="0"/>
                        </a:spcBef>
                        <a:spcAft>
                          <a:spcPts val="0"/>
                        </a:spcAft>
                      </a:pPr>
                      <a:r>
                        <a:rPr lang="en-US" sz="1600">
                          <a:effectLst/>
                        </a:rPr>
                        <a:t>Topics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1-1:30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1:30-2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2:2:30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2:30-3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Proposed</a:t>
                      </a:r>
                    </a:p>
                    <a:p>
                      <a:pPr marL="0" marR="0">
                        <a:spcBef>
                          <a:spcPts val="0"/>
                        </a:spcBef>
                        <a:spcAft>
                          <a:spcPts val="0"/>
                        </a:spcAft>
                      </a:pPr>
                      <a:r>
                        <a:rPr lang="en-US" sz="1600">
                          <a:effectLst/>
                        </a:rPr>
                        <a:t>Topics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1-1:30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1:30-2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a:effectLst/>
                        </a:rPr>
                        <a:t>2:2:30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r>
              <a:tr h="783837">
                <a:tc>
                  <a:txBody>
                    <a:bodyPr/>
                    <a:lstStyle/>
                    <a:p>
                      <a:pPr marL="0" marR="0">
                        <a:spcBef>
                          <a:spcPts val="0"/>
                        </a:spcBef>
                        <a:spcAft>
                          <a:spcPts val="0"/>
                        </a:spcAft>
                      </a:pPr>
                      <a:r>
                        <a:rPr lang="en-US" sz="1600" dirty="0">
                          <a:effectLst/>
                        </a:rPr>
                        <a:t>Enter Topic1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200" dirty="0">
                          <a:effectLst/>
                        </a:rPr>
                        <a:t>(tally interested attendees</a:t>
                      </a:r>
                      <a:r>
                        <a:rPr lang="en-US" sz="1200" dirty="0" smtClean="0">
                          <a:effectLst/>
                        </a:rPr>
                        <a:t>)</a:t>
                      </a:r>
                      <a:endParaRPr lang="en-US" sz="1600" dirty="0">
                        <a:effectLst/>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dirty="0">
                          <a:effectLst/>
                        </a:rPr>
                        <a:t>Enter</a:t>
                      </a:r>
                    </a:p>
                    <a:p>
                      <a:pPr marL="0" marR="0">
                        <a:spcBef>
                          <a:spcPts val="0"/>
                        </a:spcBef>
                        <a:spcAft>
                          <a:spcPts val="0"/>
                        </a:spcAft>
                      </a:pPr>
                      <a:r>
                        <a:rPr lang="en-US" sz="1600" dirty="0">
                          <a:effectLst/>
                        </a:rPr>
                        <a:t>Topic1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200" dirty="0">
                          <a:effectLst/>
                        </a:rPr>
                        <a:t>(tally interested attendees</a:t>
                      </a:r>
                      <a:r>
                        <a:rPr lang="en-US" sz="1200" dirty="0" smtClean="0">
                          <a:effectLst/>
                        </a:rPr>
                        <a:t>)</a:t>
                      </a: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r>
              <a:tr h="402272">
                <a:tc>
                  <a:txBody>
                    <a:bodyPr/>
                    <a:lstStyle/>
                    <a:p>
                      <a:pPr marL="0" marR="0">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600" dirty="0">
                          <a:effectLst/>
                        </a:rPr>
                        <a:t>...</a:t>
                      </a:r>
                    </a:p>
                    <a:p>
                      <a:pPr marL="0" marR="0" algn="ctr">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 </a:t>
                      </a:r>
                    </a:p>
                    <a:p>
                      <a:pPr marL="0" marR="0" algn="ctr">
                        <a:spcBef>
                          <a:spcPts val="0"/>
                        </a:spcBef>
                        <a:spcAft>
                          <a:spcPts val="0"/>
                        </a:spcAft>
                      </a:pPr>
                      <a:r>
                        <a:rPr lang="en-US" sz="1600" dirty="0">
                          <a:effectLst/>
                        </a:rPr>
                        <a:t>...</a:t>
                      </a:r>
                    </a:p>
                    <a:p>
                      <a:pPr marL="0" marR="0" algn="ctr">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a:txBody>
                    <a:bodyPr/>
                    <a:lstStyle/>
                    <a:p>
                      <a:pPr marL="0" marR="0" algn="ctr">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r>
              <a:tr h="1757616">
                <a:tc gridSpan="5">
                  <a:txBody>
                    <a:bodyPr/>
                    <a:lstStyle/>
                    <a:p>
                      <a:pPr marL="0" marR="0">
                        <a:spcBef>
                          <a:spcPts val="0"/>
                        </a:spcBef>
                        <a:spcAft>
                          <a:spcPts val="0"/>
                        </a:spcAft>
                      </a:pPr>
                      <a:r>
                        <a:rPr lang="en-US" sz="1600" b="0" dirty="0">
                          <a:effectLst/>
                        </a:rPr>
                        <a:t>Breakout Session Reports: </a:t>
                      </a:r>
                      <a:r>
                        <a:rPr lang="en-US" sz="1600" b="0" dirty="0">
                          <a:effectLst/>
                          <a:highlight>
                            <a:srgbClr val="D3D3D3"/>
                          </a:highlight>
                        </a:rPr>
                        <a:t>3:20-4:20</a:t>
                      </a:r>
                      <a:r>
                        <a:rPr lang="en-US" sz="1600" b="0" dirty="0">
                          <a:effectLst/>
                        </a:rPr>
                        <a:t>	</a:t>
                      </a:r>
                    </a:p>
                    <a:p>
                      <a:pPr marL="0" marR="0">
                        <a:spcBef>
                          <a:spcPts val="0"/>
                        </a:spcBef>
                        <a:spcAft>
                          <a:spcPts val="0"/>
                        </a:spcAft>
                      </a:pPr>
                      <a:r>
                        <a:rPr lang="en-US" sz="1600" b="0" dirty="0">
                          <a:effectLst/>
                        </a:rPr>
                        <a:t> </a:t>
                      </a:r>
                      <a:r>
                        <a:rPr lang="en-US" sz="1600" b="0" dirty="0" smtClean="0">
                          <a:effectLst/>
                        </a:rPr>
                        <a:t>Analytics </a:t>
                      </a:r>
                      <a:r>
                        <a:rPr lang="en-US" sz="1600" b="0" dirty="0">
                          <a:effectLst/>
                        </a:rPr>
                        <a:t>Pipelines </a:t>
                      </a:r>
                    </a:p>
                    <a:p>
                      <a:pPr marL="342900" marR="0" lvl="0" indent="-342900">
                        <a:spcBef>
                          <a:spcPts val="0"/>
                        </a:spcBef>
                        <a:spcAft>
                          <a:spcPts val="0"/>
                        </a:spcAft>
                        <a:buFont typeface="Courier New" panose="02070309020205020404" pitchFamily="49" charset="0"/>
                        <a:buChar char="o"/>
                      </a:pPr>
                      <a:r>
                        <a:rPr lang="en-US" sz="1600" b="0" dirty="0">
                          <a:effectLst/>
                        </a:rPr>
                        <a:t>Tools/Services</a:t>
                      </a:r>
                    </a:p>
                    <a:p>
                      <a:pPr marL="342900" marR="0" lvl="0" indent="-342900">
                        <a:spcBef>
                          <a:spcPts val="0"/>
                        </a:spcBef>
                        <a:spcAft>
                          <a:spcPts val="0"/>
                        </a:spcAft>
                        <a:buFont typeface="Courier New" panose="02070309020205020404" pitchFamily="49" charset="0"/>
                        <a:buChar char="o"/>
                      </a:pPr>
                      <a:r>
                        <a:rPr lang="en-US" sz="1600" b="0" dirty="0">
                          <a:effectLst/>
                        </a:rPr>
                        <a:t>Challenges</a:t>
                      </a:r>
                    </a:p>
                    <a:p>
                      <a:pPr marL="342900" marR="0" lvl="0" indent="-342900">
                        <a:spcBef>
                          <a:spcPts val="0"/>
                        </a:spcBef>
                        <a:spcAft>
                          <a:spcPts val="0"/>
                        </a:spcAft>
                        <a:buFont typeface="Courier New" panose="02070309020205020404" pitchFamily="49" charset="0"/>
                        <a:buChar char="o"/>
                      </a:pPr>
                      <a:r>
                        <a:rPr lang="en-US" sz="1600" b="0" dirty="0">
                          <a:effectLst/>
                        </a:rPr>
                        <a:t>Known Solutions</a:t>
                      </a:r>
                    </a:p>
                    <a:p>
                      <a:pPr marL="342900" marR="0" lvl="0" indent="-342900">
                        <a:spcBef>
                          <a:spcPts val="0"/>
                        </a:spcBef>
                        <a:spcAft>
                          <a:spcPts val="0"/>
                        </a:spcAft>
                        <a:buFont typeface="Courier New" panose="02070309020205020404" pitchFamily="49" charset="0"/>
                        <a:buChar char="o"/>
                      </a:pPr>
                      <a:r>
                        <a:rPr lang="en-US" sz="1600" b="0" dirty="0">
                          <a:effectLst/>
                        </a:rPr>
                        <a:t>Predictive analytics - methods, tools, protocols, workflows</a:t>
                      </a:r>
                    </a:p>
                    <a:p>
                      <a:pPr marL="342900" marR="0" lvl="0" indent="-342900">
                        <a:spcBef>
                          <a:spcPts val="0"/>
                        </a:spcBef>
                        <a:spcAft>
                          <a:spcPts val="0"/>
                        </a:spcAft>
                        <a:buFont typeface="Courier New" panose="02070309020205020404" pitchFamily="49" charset="0"/>
                        <a:buChar char="o"/>
                      </a:pPr>
                      <a:r>
                        <a:rPr lang="en-US" sz="1600" b="0" dirty="0">
                          <a:effectLst/>
                        </a:rPr>
                        <a:t>Provenance (data, protocols, results, reproducibility or research findings)</a:t>
                      </a:r>
                    </a:p>
                    <a:p>
                      <a:pPr marL="342900" marR="0" lvl="0" indent="-342900">
                        <a:spcBef>
                          <a:spcPts val="0"/>
                        </a:spcBef>
                        <a:spcAft>
                          <a:spcPts val="0"/>
                        </a:spcAft>
                        <a:buFont typeface="Courier New" panose="02070309020205020404" pitchFamily="49" charset="0"/>
                        <a:buChar char="o"/>
                      </a:pPr>
                      <a:r>
                        <a:rPr lang="en-US" sz="1600" b="0" dirty="0">
                          <a:effectLst/>
                        </a:rPr>
                        <a:t>Computational Neuroscience Methods</a:t>
                      </a:r>
                    </a:p>
                    <a:p>
                      <a:pPr marL="342900" marR="0" lvl="0" indent="-342900">
                        <a:spcBef>
                          <a:spcPts val="0"/>
                        </a:spcBef>
                        <a:spcAft>
                          <a:spcPts val="0"/>
                        </a:spcAft>
                        <a:buFont typeface="Courier New" panose="02070309020205020404" pitchFamily="49" charset="0"/>
                        <a:buChar char="o"/>
                      </a:pPr>
                      <a:r>
                        <a:rPr lang="en-US" sz="1600" b="0" dirty="0">
                          <a:effectLst/>
                        </a:rPr>
                        <a:t>Case-studies, data archives</a:t>
                      </a:r>
                    </a:p>
                    <a:p>
                      <a:pPr marL="342900" marR="0" lvl="0" indent="-342900">
                        <a:spcBef>
                          <a:spcPts val="0"/>
                        </a:spcBef>
                        <a:spcAft>
                          <a:spcPts val="0"/>
                        </a:spcAft>
                        <a:buFont typeface="Courier New" panose="02070309020205020404" pitchFamily="49" charset="0"/>
                        <a:buChar char="o"/>
                      </a:pPr>
                      <a:r>
                        <a:rPr lang="en-US" sz="1600" b="0" dirty="0">
                          <a:effectLst/>
                        </a:rPr>
                        <a:t>Cloud Services</a:t>
                      </a:r>
                    </a:p>
                    <a:p>
                      <a:pPr marL="342900" marR="0" lvl="0" indent="-342900">
                        <a:spcBef>
                          <a:spcPts val="0"/>
                        </a:spcBef>
                        <a:spcAft>
                          <a:spcPts val="0"/>
                        </a:spcAft>
                        <a:buFont typeface="Courier New" panose="02070309020205020404" pitchFamily="49" charset="0"/>
                        <a:buChar char="o"/>
                      </a:pPr>
                      <a:r>
                        <a:rPr lang="en-US" sz="1600" b="0" dirty="0">
                          <a:effectLst/>
                        </a:rPr>
                        <a:t>Other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spcBef>
                          <a:spcPts val="0"/>
                        </a:spcBef>
                        <a:spcAft>
                          <a:spcPts val="0"/>
                        </a:spcAft>
                      </a:pPr>
                      <a:r>
                        <a:rPr lang="en-US" sz="1600" b="0" dirty="0">
                          <a:effectLst/>
                        </a:rPr>
                        <a:t> </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gridSpan="4">
                  <a:txBody>
                    <a:bodyPr/>
                    <a:lstStyle/>
                    <a:p>
                      <a:pPr marL="0" marR="0">
                        <a:spcBef>
                          <a:spcPts val="0"/>
                        </a:spcBef>
                        <a:spcAft>
                          <a:spcPts val="0"/>
                        </a:spcAft>
                      </a:pPr>
                      <a:r>
                        <a:rPr lang="en-US" sz="1600" b="0" dirty="0">
                          <a:effectLst/>
                        </a:rPr>
                        <a:t>Breakout Session Reports: </a:t>
                      </a:r>
                      <a:r>
                        <a:rPr lang="en-US" sz="1600" b="0" dirty="0">
                          <a:effectLst/>
                          <a:highlight>
                            <a:srgbClr val="D3D3D3"/>
                          </a:highlight>
                        </a:rPr>
                        <a:t>2:30-3:00</a:t>
                      </a:r>
                      <a:r>
                        <a:rPr lang="en-US" sz="1600" b="0" dirty="0">
                          <a:effectLst/>
                        </a:rPr>
                        <a:t>	</a:t>
                      </a:r>
                    </a:p>
                    <a:p>
                      <a:pPr marL="0" marR="0">
                        <a:spcBef>
                          <a:spcPts val="0"/>
                        </a:spcBef>
                        <a:spcAft>
                          <a:spcPts val="0"/>
                        </a:spcAft>
                      </a:pPr>
                      <a:r>
                        <a:rPr lang="en-US" sz="1600" b="0" dirty="0">
                          <a:effectLst/>
                        </a:rPr>
                        <a:t> </a:t>
                      </a:r>
                      <a:r>
                        <a:rPr lang="en-US" sz="1600" b="0" dirty="0" smtClean="0">
                          <a:effectLst/>
                        </a:rPr>
                        <a:t>Analytics </a:t>
                      </a:r>
                      <a:r>
                        <a:rPr lang="en-US" sz="1600" b="0" dirty="0">
                          <a:effectLst/>
                        </a:rPr>
                        <a:t>Pipelines </a:t>
                      </a:r>
                    </a:p>
                    <a:p>
                      <a:pPr marL="342900" marR="0" lvl="0" indent="-342900">
                        <a:spcBef>
                          <a:spcPts val="0"/>
                        </a:spcBef>
                        <a:spcAft>
                          <a:spcPts val="0"/>
                        </a:spcAft>
                        <a:buFont typeface="Courier New" panose="02070309020205020404" pitchFamily="49" charset="0"/>
                        <a:buChar char="o"/>
                      </a:pPr>
                      <a:r>
                        <a:rPr lang="en-US" sz="1600" b="0" dirty="0">
                          <a:effectLst/>
                        </a:rPr>
                        <a:t>Tools/Services</a:t>
                      </a:r>
                    </a:p>
                    <a:p>
                      <a:pPr marL="342900" marR="0" lvl="0" indent="-342900">
                        <a:spcBef>
                          <a:spcPts val="0"/>
                        </a:spcBef>
                        <a:spcAft>
                          <a:spcPts val="0"/>
                        </a:spcAft>
                        <a:buFont typeface="Courier New" panose="02070309020205020404" pitchFamily="49" charset="0"/>
                        <a:buChar char="o"/>
                      </a:pPr>
                      <a:r>
                        <a:rPr lang="en-US" sz="1600" b="0" dirty="0">
                          <a:effectLst/>
                        </a:rPr>
                        <a:t>Challenges</a:t>
                      </a:r>
                    </a:p>
                    <a:p>
                      <a:pPr marL="342900" marR="0" lvl="0" indent="-342900">
                        <a:spcBef>
                          <a:spcPts val="0"/>
                        </a:spcBef>
                        <a:spcAft>
                          <a:spcPts val="0"/>
                        </a:spcAft>
                        <a:buFont typeface="Courier New" panose="02070309020205020404" pitchFamily="49" charset="0"/>
                        <a:buChar char="o"/>
                      </a:pPr>
                      <a:r>
                        <a:rPr lang="en-US" sz="1600" b="0" dirty="0">
                          <a:effectLst/>
                        </a:rPr>
                        <a:t>Known Solutions</a:t>
                      </a:r>
                    </a:p>
                    <a:p>
                      <a:pPr marL="342900" marR="0" lvl="0" indent="-342900">
                        <a:spcBef>
                          <a:spcPts val="0"/>
                        </a:spcBef>
                        <a:spcAft>
                          <a:spcPts val="0"/>
                        </a:spcAft>
                        <a:buFont typeface="Courier New" panose="02070309020205020404" pitchFamily="49" charset="0"/>
                        <a:buChar char="o"/>
                      </a:pPr>
                      <a:r>
                        <a:rPr lang="en-US" sz="1600" b="0" dirty="0">
                          <a:effectLst/>
                        </a:rPr>
                        <a:t>Predictive analytics - methods, tools, protocols, workflows</a:t>
                      </a:r>
                    </a:p>
                    <a:p>
                      <a:pPr marL="342900" marR="0" lvl="0" indent="-342900">
                        <a:spcBef>
                          <a:spcPts val="0"/>
                        </a:spcBef>
                        <a:spcAft>
                          <a:spcPts val="0"/>
                        </a:spcAft>
                        <a:buFont typeface="Courier New" panose="02070309020205020404" pitchFamily="49" charset="0"/>
                        <a:buChar char="o"/>
                      </a:pPr>
                      <a:r>
                        <a:rPr lang="en-US" sz="1600" b="0" dirty="0">
                          <a:effectLst/>
                        </a:rPr>
                        <a:t>Provenance (data, protocols, results, reproducibility or research findings)</a:t>
                      </a:r>
                    </a:p>
                    <a:p>
                      <a:pPr marL="342900" marR="0" lvl="0" indent="-342900">
                        <a:spcBef>
                          <a:spcPts val="0"/>
                        </a:spcBef>
                        <a:spcAft>
                          <a:spcPts val="0"/>
                        </a:spcAft>
                        <a:buFont typeface="Courier New" panose="02070309020205020404" pitchFamily="49" charset="0"/>
                        <a:buChar char="o"/>
                      </a:pPr>
                      <a:r>
                        <a:rPr lang="en-US" sz="1600" b="0" dirty="0">
                          <a:effectLst/>
                        </a:rPr>
                        <a:t>Computational Neuroscience Methods</a:t>
                      </a:r>
                    </a:p>
                    <a:p>
                      <a:pPr marL="342900" marR="0" lvl="0" indent="-342900">
                        <a:spcBef>
                          <a:spcPts val="0"/>
                        </a:spcBef>
                        <a:spcAft>
                          <a:spcPts val="0"/>
                        </a:spcAft>
                        <a:buFont typeface="Courier New" panose="02070309020205020404" pitchFamily="49" charset="0"/>
                        <a:buChar char="o"/>
                      </a:pPr>
                      <a:r>
                        <a:rPr lang="en-US" sz="1600" b="0" dirty="0">
                          <a:effectLst/>
                        </a:rPr>
                        <a:t>Case-studies, data archives</a:t>
                      </a:r>
                    </a:p>
                    <a:p>
                      <a:pPr marL="342900" marR="0" lvl="0" indent="-342900">
                        <a:spcBef>
                          <a:spcPts val="0"/>
                        </a:spcBef>
                        <a:spcAft>
                          <a:spcPts val="0"/>
                        </a:spcAft>
                        <a:buFont typeface="Courier New" panose="02070309020205020404" pitchFamily="49" charset="0"/>
                        <a:buChar char="o"/>
                      </a:pPr>
                      <a:r>
                        <a:rPr lang="en-US" sz="1600" b="0" dirty="0">
                          <a:effectLst/>
                        </a:rPr>
                        <a:t>Cloud Services</a:t>
                      </a:r>
                    </a:p>
                    <a:p>
                      <a:pPr marL="342900" marR="0" lvl="0" indent="-342900">
                        <a:spcBef>
                          <a:spcPts val="0"/>
                        </a:spcBef>
                        <a:spcAft>
                          <a:spcPts val="0"/>
                        </a:spcAft>
                        <a:buFont typeface="Courier New" panose="02070309020205020404" pitchFamily="49" charset="0"/>
                        <a:buChar char="o"/>
                      </a:pPr>
                      <a:r>
                        <a:rPr lang="en-US" sz="1600" b="0" dirty="0">
                          <a:effectLst/>
                        </a:rPr>
                        <a:t>Other</a:t>
                      </a:r>
                      <a:endParaRPr lang="en-US"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063" marR="43063"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4" name="Rectangle 3"/>
          <p:cNvSpPr/>
          <p:nvPr/>
        </p:nvSpPr>
        <p:spPr>
          <a:xfrm>
            <a:off x="2470471" y="6176963"/>
            <a:ext cx="4207370" cy="584775"/>
          </a:xfrm>
          <a:prstGeom prst="rect">
            <a:avLst/>
          </a:prstGeom>
        </p:spPr>
        <p:txBody>
          <a:bodyPr wrap="none">
            <a:spAutoFit/>
          </a:bodyPr>
          <a:lstStyle/>
          <a:p>
            <a:r>
              <a:rPr lang="en-US" sz="3200" b="1" dirty="0">
                <a:hlinkClick r:id="rId2"/>
              </a:rPr>
              <a:t>https://</a:t>
            </a:r>
            <a:r>
              <a:rPr lang="en-US" sz="3200" b="1" dirty="0" smtClean="0">
                <a:hlinkClick r:id="rId2"/>
              </a:rPr>
              <a:t>goo.gl/bKWNvi</a:t>
            </a:r>
            <a:r>
              <a:rPr lang="en-US" sz="3200" b="1" dirty="0" smtClean="0"/>
              <a:t> </a:t>
            </a:r>
            <a:endParaRPr lang="en-US" sz="3200" b="1" dirty="0"/>
          </a:p>
        </p:txBody>
      </p:sp>
    </p:spTree>
    <p:extLst>
      <p:ext uri="{BB962C8B-B14F-4D97-AF65-F5344CB8AC3E}">
        <p14:creationId xmlns:p14="http://schemas.microsoft.com/office/powerpoint/2010/main" val="52096846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57191892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960770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latin typeface="Arial" panose="020B0604020202020204" pitchFamily="34" charset="0"/>
                <a:ea typeface="Times New Roman" panose="02020603050405020304" pitchFamily="18" charset="0"/>
              </a:rPr>
              <a:t>Case-Study</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56548441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6193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800" b="1" dirty="0" smtClean="0"/>
              <a:t>CWRU </a:t>
            </a:r>
            <a:r>
              <a:rPr lang="en-US" sz="8800" b="1" dirty="0"/>
              <a:t>Biomedical and Healthcare </a:t>
            </a:r>
            <a:r>
              <a:rPr lang="en-US" sz="8800" b="1" dirty="0" smtClean="0"/>
              <a:t>Informatics</a:t>
            </a:r>
            <a:endParaRPr lang="en-US" sz="8800" b="1" dirty="0"/>
          </a:p>
        </p:txBody>
      </p:sp>
      <p:sp>
        <p:nvSpPr>
          <p:cNvPr id="3" name="Content Placeholder 2"/>
          <p:cNvSpPr>
            <a:spLocks noGrp="1"/>
          </p:cNvSpPr>
          <p:nvPr>
            <p:ph idx="1"/>
          </p:nvPr>
        </p:nvSpPr>
        <p:spPr>
          <a:xfrm>
            <a:off x="368300" y="3434465"/>
            <a:ext cx="11353800" cy="3233035"/>
          </a:xfrm>
        </p:spPr>
        <p:txBody>
          <a:bodyPr>
            <a:normAutofit/>
          </a:bodyPr>
          <a:lstStyle/>
          <a:p>
            <a:pPr marL="0" indent="0" algn="ctr">
              <a:buNone/>
            </a:pPr>
            <a:endParaRPr lang="en-US" sz="7200" dirty="0" smtClean="0"/>
          </a:p>
          <a:p>
            <a:pPr marL="0" indent="0" algn="ctr">
              <a:buNone/>
            </a:pPr>
            <a:r>
              <a:rPr lang="en-US" sz="7200" dirty="0"/>
              <a:t>Satya </a:t>
            </a:r>
            <a:r>
              <a:rPr lang="en-US" sz="7200" dirty="0" err="1" smtClean="0"/>
              <a:t>Sahoo</a:t>
            </a:r>
            <a:endParaRPr lang="en-US" sz="7200" dirty="0" smtClean="0"/>
          </a:p>
          <a:p>
            <a:pPr marL="0" indent="0" algn="ctr">
              <a:buNone/>
            </a:pPr>
            <a:r>
              <a:rPr lang="en-US" sz="3200" dirty="0" smtClean="0"/>
              <a:t>Case Western Reserve University</a:t>
            </a:r>
          </a:p>
          <a:p>
            <a:pPr marL="0" indent="0" algn="ctr">
              <a:lnSpc>
                <a:spcPct val="100000"/>
              </a:lnSpc>
              <a:spcBef>
                <a:spcPts val="0"/>
              </a:spcBef>
              <a:buNone/>
            </a:pPr>
            <a:r>
              <a:rPr lang="en-US" dirty="0">
                <a:hlinkClick r:id="rId2"/>
              </a:rPr>
              <a:t>https://</a:t>
            </a:r>
            <a:r>
              <a:rPr lang="en-US" dirty="0" smtClean="0">
                <a:hlinkClick r:id="rId2"/>
              </a:rPr>
              <a:t>sites.google.com/a/case.edu/bmhinformaticsgroup/satya-sahoo</a:t>
            </a:r>
            <a:r>
              <a:rPr lang="en-US" dirty="0" smtClean="0"/>
              <a:t> </a:t>
            </a:r>
            <a:endParaRPr lang="en-US" dirty="0"/>
          </a:p>
        </p:txBody>
      </p:sp>
    </p:spTree>
    <p:extLst>
      <p:ext uri="{BB962C8B-B14F-4D97-AF65-F5344CB8AC3E}">
        <p14:creationId xmlns:p14="http://schemas.microsoft.com/office/powerpoint/2010/main" val="38077200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8219720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69549990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09441654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98543869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096664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8"/>
            <a:ext cx="11252200" cy="1325563"/>
          </a:xfrm>
        </p:spPr>
        <p:txBody>
          <a:bodyPr>
            <a:normAutofit/>
          </a:bodyPr>
          <a:lstStyle/>
          <a:p>
            <a:pPr algn="ctr"/>
            <a:r>
              <a:rPr lang="en-US" sz="7200" b="1" dirty="0" smtClean="0"/>
              <a:t>Hands-on &amp; Try-It-Now </a:t>
            </a:r>
            <a:r>
              <a:rPr lang="en-US" sz="7200" b="1" dirty="0"/>
              <a:t>Demos</a:t>
            </a:r>
          </a:p>
        </p:txBody>
      </p:sp>
      <p:sp>
        <p:nvSpPr>
          <p:cNvPr id="4" name="Content Placeholder 3"/>
          <p:cNvSpPr>
            <a:spLocks noGrp="1"/>
          </p:cNvSpPr>
          <p:nvPr>
            <p:ph idx="1"/>
          </p:nvPr>
        </p:nvSpPr>
        <p:spPr>
          <a:xfrm>
            <a:off x="252589" y="1340203"/>
            <a:ext cx="11830756" cy="2780242"/>
          </a:xfrm>
        </p:spPr>
        <p:txBody>
          <a:bodyPr>
            <a:noAutofit/>
          </a:bodyPr>
          <a:lstStyle/>
          <a:p>
            <a:pPr>
              <a:lnSpc>
                <a:spcPct val="100000"/>
              </a:lnSpc>
              <a:spcBef>
                <a:spcPts val="0"/>
              </a:spcBef>
            </a:pPr>
            <a:r>
              <a:rPr lang="en-US" dirty="0" smtClean="0"/>
              <a:t>Sign </a:t>
            </a:r>
            <a:r>
              <a:rPr lang="en-US" dirty="0"/>
              <a:t>in to present and showcase hands-on their group’s challenges, case-studies, datasets, software tools, services, computational infrastructure, and other materials and resources. Avoid sales pitches and infomercials. Open-science resources should be </a:t>
            </a:r>
            <a:r>
              <a:rPr lang="en-US" dirty="0" smtClean="0"/>
              <a:t>emphasized</a:t>
            </a:r>
          </a:p>
          <a:p>
            <a:pPr>
              <a:lnSpc>
                <a:spcPct val="100000"/>
              </a:lnSpc>
              <a:spcBef>
                <a:spcPts val="0"/>
              </a:spcBef>
            </a:pPr>
            <a:r>
              <a:rPr lang="en-US" dirty="0"/>
              <a:t>D</a:t>
            </a:r>
            <a:r>
              <a:rPr lang="en-US" dirty="0" smtClean="0"/>
              <a:t>raft </a:t>
            </a:r>
            <a:r>
              <a:rPr lang="en-US" dirty="0"/>
              <a:t>a </a:t>
            </a:r>
            <a:r>
              <a:rPr lang="en-US" b="1" u="sng" dirty="0"/>
              <a:t>1-page PDF handout</a:t>
            </a:r>
            <a:r>
              <a:rPr lang="en-US" dirty="0"/>
              <a:t> </a:t>
            </a:r>
            <a:r>
              <a:rPr lang="en-US" dirty="0" smtClean="0"/>
              <a:t>and email </a:t>
            </a:r>
            <a:r>
              <a:rPr lang="en-US" dirty="0"/>
              <a:t>to </a:t>
            </a:r>
            <a:r>
              <a:rPr lang="en-US" u="sng" dirty="0" smtClean="0">
                <a:hlinkClick r:id="rId2"/>
              </a:rPr>
              <a:t>aalison@med.umich.edu</a:t>
            </a:r>
            <a:endParaRPr lang="en-US" u="sng" dirty="0" smtClean="0"/>
          </a:p>
          <a:p>
            <a:pPr>
              <a:lnSpc>
                <a:spcPct val="100000"/>
              </a:lnSpc>
              <a:spcBef>
                <a:spcPts val="0"/>
              </a:spcBef>
            </a:pPr>
            <a:r>
              <a:rPr lang="en-US" dirty="0" smtClean="0"/>
              <a:t>See </a:t>
            </a:r>
            <a:r>
              <a:rPr lang="en-US" dirty="0"/>
              <a:t>the </a:t>
            </a:r>
            <a:r>
              <a:rPr lang="en-US" u="sng" dirty="0">
                <a:hlinkClick r:id="rId3" action="ppaction://hlinkfile"/>
              </a:rPr>
              <a:t>Shareable Resources</a:t>
            </a:r>
            <a:r>
              <a:rPr lang="en-US" dirty="0"/>
              <a:t> </a:t>
            </a:r>
            <a:r>
              <a:rPr lang="en-US" dirty="0" smtClean="0"/>
              <a:t>section </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188497326"/>
              </p:ext>
            </p:extLst>
          </p:nvPr>
        </p:nvGraphicFramePr>
        <p:xfrm>
          <a:off x="1991889" y="4097867"/>
          <a:ext cx="7761711" cy="2562225"/>
        </p:xfrm>
        <a:graphic>
          <a:graphicData uri="http://schemas.openxmlformats.org/drawingml/2006/table">
            <a:tbl>
              <a:tblPr firstRow="1" firstCol="1" bandRow="1">
                <a:tableStyleId>{C083E6E3-FA7D-4D7B-A595-EF9225AFEA82}</a:tableStyleId>
              </a:tblPr>
              <a:tblGrid>
                <a:gridCol w="2625267"/>
                <a:gridCol w="1828800"/>
                <a:gridCol w="1591733"/>
                <a:gridCol w="1715911"/>
              </a:tblGrid>
              <a:tr h="307975">
                <a:tc gridSpan="4">
                  <a:txBody>
                    <a:bodyPr/>
                    <a:lstStyle/>
                    <a:p>
                      <a:pPr marL="2331720" marR="0" algn="ctr">
                        <a:spcBef>
                          <a:spcPts val="0"/>
                        </a:spcBef>
                        <a:spcAft>
                          <a:spcPts val="0"/>
                        </a:spcAft>
                      </a:pPr>
                      <a:r>
                        <a:rPr lang="en-US" sz="2800" dirty="0">
                          <a:effectLst/>
                        </a:rPr>
                        <a:t>Day 2: 3:00-4:00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268605">
                <a:tc>
                  <a:txBody>
                    <a:bodyPr/>
                    <a:lstStyle/>
                    <a:p>
                      <a:pPr marL="0" marR="0">
                        <a:spcBef>
                          <a:spcPts val="0"/>
                        </a:spcBef>
                        <a:spcAft>
                          <a:spcPts val="0"/>
                        </a:spcAft>
                      </a:pPr>
                      <a:r>
                        <a:rPr lang="en-US" sz="2800">
                          <a:effectLst/>
                        </a:rPr>
                        <a:t>Demos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a:effectLst/>
                        </a:rPr>
                        <a:t>3:00-3:20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a:effectLst/>
                        </a:rPr>
                        <a:t>3:20-3:40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a:effectLst/>
                        </a:rPr>
                        <a:t>3:40-4:00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794385">
                <a:tc>
                  <a:txBody>
                    <a:bodyPr/>
                    <a:lstStyle/>
                    <a:p>
                      <a:pPr marL="0" marR="0">
                        <a:spcBef>
                          <a:spcPts val="0"/>
                        </a:spcBef>
                        <a:spcAft>
                          <a:spcPts val="0"/>
                        </a:spcAft>
                      </a:pPr>
                      <a:r>
                        <a:rPr lang="en-US" sz="2000">
                          <a:effectLst/>
                        </a:rPr>
                        <a:t>Demo 1 Description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 </a:t>
                      </a:r>
                    </a:p>
                    <a:p>
                      <a:pPr marL="0" marR="0" algn="ctr">
                        <a:spcBef>
                          <a:spcPts val="0"/>
                        </a:spcBef>
                        <a:spcAft>
                          <a:spcPts val="0"/>
                        </a:spcAft>
                      </a:pPr>
                      <a:r>
                        <a:rPr lang="en-US" sz="1200">
                          <a:effectLst/>
                        </a:rPr>
                        <a:t>(tally interested attendees)</a:t>
                      </a:r>
                      <a:endParaRPr lang="en-US" sz="2000">
                        <a:effectLst/>
                      </a:endParaRPr>
                    </a:p>
                    <a:p>
                      <a:pPr marL="0" marR="0" algn="ctr">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05815">
                <a:tc>
                  <a:txBody>
                    <a:bodyPr/>
                    <a:lstStyle/>
                    <a:p>
                      <a:pPr marL="0" marR="0">
                        <a:spcBef>
                          <a:spcPts val="0"/>
                        </a:spcBef>
                        <a:spcAft>
                          <a:spcPts val="0"/>
                        </a:spcAft>
                      </a:pPr>
                      <a:r>
                        <a:rPr lang="en-US" sz="20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 </a:t>
                      </a:r>
                    </a:p>
                    <a:p>
                      <a:pPr marL="0" marR="0" algn="ctr">
                        <a:spcBef>
                          <a:spcPts val="0"/>
                        </a:spcBef>
                        <a:spcAft>
                          <a:spcPts val="0"/>
                        </a:spcAft>
                      </a:pPr>
                      <a:r>
                        <a:rPr lang="en-US" sz="2000" dirty="0">
                          <a:effectLst/>
                        </a:rPr>
                        <a:t>...</a:t>
                      </a:r>
                    </a:p>
                    <a:p>
                      <a:pPr marL="0" marR="0" algn="ctr">
                        <a:spcBef>
                          <a:spcPts val="0"/>
                        </a:spcBef>
                        <a:spcAft>
                          <a:spcPts val="0"/>
                        </a:spcAft>
                      </a:pP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a:effectLst/>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5" name="Rectangle 4"/>
          <p:cNvSpPr/>
          <p:nvPr/>
        </p:nvSpPr>
        <p:spPr>
          <a:xfrm>
            <a:off x="7984630" y="6179916"/>
            <a:ext cx="4207370" cy="584775"/>
          </a:xfrm>
          <a:prstGeom prst="rect">
            <a:avLst/>
          </a:prstGeom>
        </p:spPr>
        <p:txBody>
          <a:bodyPr wrap="none">
            <a:spAutoFit/>
          </a:bodyPr>
          <a:lstStyle/>
          <a:p>
            <a:r>
              <a:rPr lang="en-US" sz="3200" b="1" dirty="0">
                <a:hlinkClick r:id="rId4"/>
              </a:rPr>
              <a:t>https://</a:t>
            </a:r>
            <a:r>
              <a:rPr lang="en-US" sz="3200" b="1" dirty="0" smtClean="0">
                <a:hlinkClick r:id="rId4"/>
              </a:rPr>
              <a:t>goo.gl/bKWNvi</a:t>
            </a:r>
            <a:r>
              <a:rPr lang="en-US" sz="3200" b="1" dirty="0" smtClean="0"/>
              <a:t> </a:t>
            </a:r>
            <a:endParaRPr lang="en-US" sz="3200" b="1" dirty="0"/>
          </a:p>
        </p:txBody>
      </p:sp>
    </p:spTree>
    <p:extLst>
      <p:ext uri="{BB962C8B-B14F-4D97-AF65-F5344CB8AC3E}">
        <p14:creationId xmlns:p14="http://schemas.microsoft.com/office/powerpoint/2010/main" val="10336484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latin typeface="Arial" panose="020B0604020202020204" pitchFamily="34" charset="0"/>
                <a:ea typeface="Times New Roman" panose="02020603050405020304" pitchFamily="18" charset="0"/>
              </a:rPr>
              <a:t>Case-Study</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0730777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07551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2" y="949325"/>
            <a:ext cx="10515600" cy="1325563"/>
          </a:xfrm>
        </p:spPr>
        <p:txBody>
          <a:bodyPr>
            <a:noAutofit/>
          </a:bodyPr>
          <a:lstStyle/>
          <a:p>
            <a:pPr algn="ctr"/>
            <a:r>
              <a:rPr lang="en-US" sz="9600" b="1" dirty="0" smtClean="0"/>
              <a:t>Predictive Big Data Analytics</a:t>
            </a:r>
            <a:endParaRPr lang="en-US" sz="9600" b="1" dirty="0"/>
          </a:p>
        </p:txBody>
      </p:sp>
      <p:sp>
        <p:nvSpPr>
          <p:cNvPr id="3" name="Content Placeholder 2"/>
          <p:cNvSpPr>
            <a:spLocks noGrp="1"/>
          </p:cNvSpPr>
          <p:nvPr>
            <p:ph idx="1"/>
          </p:nvPr>
        </p:nvSpPr>
        <p:spPr>
          <a:xfrm>
            <a:off x="838200" y="3624966"/>
            <a:ext cx="10515600" cy="3182234"/>
          </a:xfrm>
        </p:spPr>
        <p:txBody>
          <a:bodyPr>
            <a:normAutofit/>
          </a:bodyPr>
          <a:lstStyle/>
          <a:p>
            <a:pPr marL="0" indent="0" algn="ctr">
              <a:buNone/>
            </a:pPr>
            <a:r>
              <a:rPr lang="en-US" sz="6600" dirty="0" smtClean="0"/>
              <a:t>Ivo D Dinov</a:t>
            </a:r>
          </a:p>
          <a:p>
            <a:pPr marL="0" indent="0" algn="ctr">
              <a:buNone/>
            </a:pPr>
            <a:r>
              <a:rPr lang="en-US" dirty="0" smtClean="0"/>
              <a:t>Statistics Online Computational Resource (SOCR)</a:t>
            </a:r>
          </a:p>
          <a:p>
            <a:pPr marL="0" indent="0" algn="ctr">
              <a:buNone/>
            </a:pPr>
            <a:r>
              <a:rPr lang="en-US" dirty="0" smtClean="0"/>
              <a:t>Michigan Institute for Data Science (MIDAS)</a:t>
            </a:r>
          </a:p>
          <a:p>
            <a:pPr marL="0" indent="0" algn="ctr">
              <a:buNone/>
            </a:pPr>
            <a:r>
              <a:rPr lang="en-US" dirty="0" smtClean="0"/>
              <a:t>University of Michigan</a:t>
            </a:r>
          </a:p>
          <a:p>
            <a:pPr marL="0" indent="0" algn="ctr">
              <a:buNone/>
            </a:pPr>
            <a:r>
              <a:rPr lang="en-US" dirty="0">
                <a:hlinkClick r:id="rId2"/>
              </a:rPr>
              <a:t>http://www.umich.edu/~</a:t>
            </a:r>
            <a:r>
              <a:rPr lang="en-US" dirty="0" smtClean="0">
                <a:hlinkClick r:id="rId2"/>
              </a:rPr>
              <a:t>dinov</a:t>
            </a:r>
            <a:r>
              <a:rPr lang="en-US" dirty="0" smtClean="0"/>
              <a:t>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25" y="5359079"/>
            <a:ext cx="2770028" cy="1365625"/>
          </a:xfrm>
          <a:prstGeom prst="rect">
            <a:avLst/>
          </a:prstGeom>
        </p:spPr>
      </p:pic>
      <p:pic>
        <p:nvPicPr>
          <p:cNvPr id="6" name="Picture 5"/>
          <p:cNvPicPr>
            <a:picLocks noChangeAspect="1"/>
          </p:cNvPicPr>
          <p:nvPr/>
        </p:nvPicPr>
        <p:blipFill rotWithShape="1">
          <a:blip r:embed="rId4">
            <a:clrChange>
              <a:clrFrom>
                <a:srgbClr val="091F3F"/>
              </a:clrFrom>
              <a:clrTo>
                <a:srgbClr val="091F3F">
                  <a:alpha val="0"/>
                </a:srgbClr>
              </a:clrTo>
            </a:clrChange>
            <a:extLst>
              <a:ext uri="{28A0092B-C50C-407E-A947-70E740481C1C}">
                <a14:useLocalDpi xmlns:a14="http://schemas.microsoft.com/office/drawing/2010/main" val="0"/>
              </a:ext>
            </a:extLst>
          </a:blip>
          <a:srcRect l="10054" t="11317" r="9275" b="10083"/>
          <a:stretch/>
        </p:blipFill>
        <p:spPr>
          <a:xfrm>
            <a:off x="10798629" y="5359079"/>
            <a:ext cx="1279246" cy="1368706"/>
          </a:xfrm>
          <a:prstGeom prst="rect">
            <a:avLst/>
          </a:prstGeom>
        </p:spPr>
      </p:pic>
    </p:spTree>
    <p:extLst>
      <p:ext uri="{BB962C8B-B14F-4D97-AF65-F5344CB8AC3E}">
        <p14:creationId xmlns:p14="http://schemas.microsoft.com/office/powerpoint/2010/main" val="6639612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245" y="230044"/>
            <a:ext cx="11232573" cy="778073"/>
          </a:xfrm>
        </p:spPr>
        <p:txBody>
          <a:bodyPr>
            <a:normAutofit fontScale="90000"/>
          </a:bodyPr>
          <a:lstStyle/>
          <a:p>
            <a:pPr eaLnBrk="1" hangingPunct="1"/>
            <a:r>
              <a:rPr lang="en-US" dirty="0">
                <a:effectLst>
                  <a:outerShdw blurRad="38100" dist="38100" dir="2700000" algn="tl">
                    <a:srgbClr val="000000">
                      <a:alpha val="43137"/>
                    </a:srgbClr>
                  </a:outerShdw>
                </a:effectLst>
                <a:latin typeface="Palatino Linotype" pitchFamily="18" charset="0"/>
                <a:cs typeface="Arial" pitchFamily="34" charset="0"/>
              </a:rPr>
              <a:t>Characteristics of Big Biomed Data</a:t>
            </a:r>
          </a:p>
        </p:txBody>
      </p:sp>
      <p:sp>
        <p:nvSpPr>
          <p:cNvPr id="3" name="TextBox 2"/>
          <p:cNvSpPr txBox="1"/>
          <p:nvPr/>
        </p:nvSpPr>
        <p:spPr>
          <a:xfrm>
            <a:off x="2320800" y="6539276"/>
            <a:ext cx="1773220" cy="318724"/>
          </a:xfrm>
          <a:prstGeom prst="rect">
            <a:avLst/>
          </a:prstGeom>
          <a:noFill/>
        </p:spPr>
        <p:txBody>
          <a:bodyPr wrap="square" rtlCol="0">
            <a:spAutoFit/>
          </a:bodyPr>
          <a:lstStyle/>
          <a:p>
            <a:r>
              <a:rPr lang="en-US" sz="1400" i="1" dirty="0" smtClean="0"/>
              <a:t>Dinov</a:t>
            </a:r>
            <a:r>
              <a:rPr lang="en-US" sz="1400" i="1" dirty="0"/>
              <a:t>, et al. (2014)</a:t>
            </a:r>
          </a:p>
        </p:txBody>
      </p:sp>
      <p:sp>
        <p:nvSpPr>
          <p:cNvPr id="4" name="Rectangle 3"/>
          <p:cNvSpPr/>
          <p:nvPr/>
        </p:nvSpPr>
        <p:spPr>
          <a:xfrm>
            <a:off x="6803876" y="1455755"/>
            <a:ext cx="5249579" cy="5262979"/>
          </a:xfrm>
          <a:prstGeom prst="rect">
            <a:avLst/>
          </a:prstGeom>
        </p:spPr>
        <p:txBody>
          <a:bodyPr wrap="square">
            <a:spAutoFit/>
          </a:bodyPr>
          <a:lstStyle/>
          <a:p>
            <a:r>
              <a:rPr lang="en-US" sz="2400" u="sng" dirty="0"/>
              <a:t>Example</a:t>
            </a:r>
            <a:r>
              <a:rPr lang="en-US" sz="2400" dirty="0"/>
              <a:t>: analyzing observational data of 1,000’s Parkinson’s disease patients based on 10,000’s signature biomarkers derived from multi-source </a:t>
            </a:r>
            <a:r>
              <a:rPr lang="en-US" sz="2400" u="sng" dirty="0"/>
              <a:t>imaging</a:t>
            </a:r>
            <a:r>
              <a:rPr lang="en-US" sz="2400" dirty="0"/>
              <a:t>, </a:t>
            </a:r>
            <a:r>
              <a:rPr lang="en-US" sz="2400" u="sng" dirty="0"/>
              <a:t>genetics</a:t>
            </a:r>
            <a:r>
              <a:rPr lang="en-US" sz="2400" dirty="0"/>
              <a:t>, </a:t>
            </a:r>
            <a:r>
              <a:rPr lang="en-US" sz="2400" u="sng" dirty="0"/>
              <a:t>clinical</a:t>
            </a:r>
            <a:r>
              <a:rPr lang="en-US" sz="2400" dirty="0"/>
              <a:t>, </a:t>
            </a:r>
            <a:r>
              <a:rPr lang="en-US" sz="2400" u="sng" dirty="0"/>
              <a:t>physiologic</a:t>
            </a:r>
            <a:r>
              <a:rPr lang="en-US" sz="2400" dirty="0"/>
              <a:t>, </a:t>
            </a:r>
            <a:r>
              <a:rPr lang="en-US" sz="2400" u="sng" dirty="0" err="1"/>
              <a:t>phenomics</a:t>
            </a:r>
            <a:r>
              <a:rPr lang="en-US" sz="2400" dirty="0"/>
              <a:t> and </a:t>
            </a:r>
            <a:r>
              <a:rPr lang="en-US" sz="2400" u="sng" dirty="0"/>
              <a:t>demographic</a:t>
            </a:r>
            <a:r>
              <a:rPr lang="en-US" sz="2400" dirty="0"/>
              <a:t> data elements. </a:t>
            </a:r>
          </a:p>
          <a:p>
            <a:endParaRPr lang="en-US" sz="2400" dirty="0"/>
          </a:p>
          <a:p>
            <a:r>
              <a:rPr lang="en-US" sz="2400" dirty="0"/>
              <a:t>Software developments, student training, service platforms and methodological advances associated with the Big Data Discovery Science all present existing opportunities for learners, educators, researchers, practitioners and policy makers</a:t>
            </a:r>
          </a:p>
        </p:txBody>
      </p:sp>
      <p:sp>
        <p:nvSpPr>
          <p:cNvPr id="5" name="Rectangle 4"/>
          <p:cNvSpPr/>
          <p:nvPr/>
        </p:nvSpPr>
        <p:spPr>
          <a:xfrm>
            <a:off x="1334375" y="1078047"/>
            <a:ext cx="4257368" cy="307777"/>
          </a:xfrm>
          <a:prstGeom prst="rect">
            <a:avLst/>
          </a:prstGeom>
        </p:spPr>
        <p:txBody>
          <a:bodyPr wrap="square">
            <a:spAutoFit/>
          </a:bodyPr>
          <a:lstStyle/>
          <a:p>
            <a:r>
              <a:rPr lang="en-US" sz="1400" dirty="0"/>
              <a:t>IBM Big Data 4V’s: Volume, Variety, Velocity &amp; Veracity</a:t>
            </a:r>
          </a:p>
        </p:txBody>
      </p:sp>
      <p:graphicFrame>
        <p:nvGraphicFramePr>
          <p:cNvPr id="7" name="Table 6"/>
          <p:cNvGraphicFramePr>
            <a:graphicFrameLocks noGrp="1"/>
          </p:cNvGraphicFramePr>
          <p:nvPr>
            <p:extLst>
              <p:ext uri="{D42A27DB-BD31-4B8C-83A1-F6EECF244321}">
                <p14:modId xmlns:p14="http://schemas.microsoft.com/office/powerpoint/2010/main" val="4176715674"/>
              </p:ext>
            </p:extLst>
          </p:nvPr>
        </p:nvGraphicFramePr>
        <p:xfrm>
          <a:off x="317500" y="1528616"/>
          <a:ext cx="6291118" cy="5010660"/>
        </p:xfrm>
        <a:graphic>
          <a:graphicData uri="http://schemas.openxmlformats.org/drawingml/2006/table">
            <a:tbl>
              <a:tblPr firstRow="1" bandRow="1">
                <a:tableStyleId>{5FD0F851-EC5A-4D38-B0AD-8093EC10F338}</a:tableStyleId>
              </a:tblPr>
              <a:tblGrid>
                <a:gridCol w="1573645"/>
                <a:gridCol w="4717473"/>
              </a:tblGrid>
              <a:tr h="413582">
                <a:tc>
                  <a:txBody>
                    <a:bodyPr/>
                    <a:lstStyle/>
                    <a:p>
                      <a:pPr algn="ctr"/>
                      <a:r>
                        <a:rPr lang="en-US" sz="2000" dirty="0" smtClean="0"/>
                        <a:t>BD Dimensions</a:t>
                      </a:r>
                      <a:endParaRPr lang="en-US" sz="2000" dirty="0"/>
                    </a:p>
                  </a:txBody>
                  <a:tcPr anchor="ctr"/>
                </a:tc>
                <a:tc>
                  <a:txBody>
                    <a:bodyPr/>
                    <a:lstStyle/>
                    <a:p>
                      <a:pPr algn="ctr"/>
                      <a:r>
                        <a:rPr lang="en-US" sz="2000" dirty="0" smtClean="0"/>
                        <a:t>Tools</a:t>
                      </a:r>
                      <a:endParaRPr lang="en-US" sz="2000" dirty="0"/>
                    </a:p>
                  </a:txBody>
                  <a:tcPr anchor="ctr"/>
                </a:tc>
              </a:tr>
              <a:tr h="718270">
                <a:tc>
                  <a:txBody>
                    <a:bodyPr/>
                    <a:lstStyle/>
                    <a:p>
                      <a:r>
                        <a:rPr lang="en-US" b="1" dirty="0" smtClean="0"/>
                        <a:t>Size</a:t>
                      </a:r>
                      <a:endParaRPr lang="en-US" b="1" dirty="0"/>
                    </a:p>
                  </a:txBody>
                  <a:tcPr anchor="ctr"/>
                </a:tc>
                <a:tc>
                  <a:txBody>
                    <a:bodyPr/>
                    <a:lstStyle/>
                    <a:p>
                      <a:r>
                        <a:rPr lang="en-US" dirty="0" smtClean="0"/>
                        <a:t>Harvesting and management of vast amounts of data</a:t>
                      </a:r>
                      <a:endParaRPr lang="en-US" dirty="0"/>
                    </a:p>
                  </a:txBody>
                  <a:tcPr anchor="ctr"/>
                </a:tc>
              </a:tr>
              <a:tr h="718270">
                <a:tc>
                  <a:txBody>
                    <a:bodyPr/>
                    <a:lstStyle/>
                    <a:p>
                      <a:r>
                        <a:rPr lang="en-US" b="1" dirty="0" smtClean="0"/>
                        <a:t>Complexity</a:t>
                      </a:r>
                      <a:endParaRPr lang="en-US" b="1" dirty="0"/>
                    </a:p>
                  </a:txBody>
                  <a:tcPr anchor="ctr"/>
                </a:tc>
                <a:tc>
                  <a:txBody>
                    <a:bodyPr/>
                    <a:lstStyle/>
                    <a:p>
                      <a:r>
                        <a:rPr lang="en-US" dirty="0" smtClean="0"/>
                        <a:t>Wranglers for dealing with heterogeneous</a:t>
                      </a:r>
                      <a:r>
                        <a:rPr lang="en-US" baseline="0" dirty="0" smtClean="0"/>
                        <a:t> data</a:t>
                      </a:r>
                      <a:endParaRPr lang="en-US" dirty="0"/>
                    </a:p>
                  </a:txBody>
                  <a:tcPr anchor="ctr"/>
                </a:tc>
              </a:tr>
              <a:tr h="718270">
                <a:tc>
                  <a:txBody>
                    <a:bodyPr/>
                    <a:lstStyle/>
                    <a:p>
                      <a:r>
                        <a:rPr lang="en-US" b="1" dirty="0" err="1" smtClean="0"/>
                        <a:t>Incongruency</a:t>
                      </a:r>
                      <a:endParaRPr lang="en-US" b="1" dirty="0"/>
                    </a:p>
                  </a:txBody>
                  <a:tcPr anchor="ctr"/>
                </a:tc>
                <a:tc>
                  <a:txBody>
                    <a:bodyPr/>
                    <a:lstStyle/>
                    <a:p>
                      <a:r>
                        <a:rPr lang="en-US" dirty="0" smtClean="0"/>
                        <a:t>Tools for data harmonization and aggregation</a:t>
                      </a:r>
                      <a:endParaRPr lang="en-US" dirty="0"/>
                    </a:p>
                  </a:txBody>
                  <a:tcPr anchor="ctr"/>
                </a:tc>
              </a:tr>
              <a:tr h="718270">
                <a:tc>
                  <a:txBody>
                    <a:bodyPr/>
                    <a:lstStyle/>
                    <a:p>
                      <a:r>
                        <a:rPr lang="en-US" b="1" dirty="0" smtClean="0"/>
                        <a:t>Multi-source</a:t>
                      </a:r>
                      <a:endParaRPr lang="en-US" b="1" dirty="0"/>
                    </a:p>
                  </a:txBody>
                  <a:tcPr anchor="ctr"/>
                </a:tc>
                <a:tc>
                  <a:txBody>
                    <a:bodyPr/>
                    <a:lstStyle/>
                    <a:p>
                      <a:r>
                        <a:rPr lang="en-US" dirty="0" smtClean="0"/>
                        <a:t>Transfer and joint modeling of disparate elements</a:t>
                      </a:r>
                      <a:endParaRPr lang="en-US" dirty="0"/>
                    </a:p>
                  </a:txBody>
                  <a:tcPr anchor="ctr"/>
                </a:tc>
              </a:tr>
              <a:tr h="718270">
                <a:tc>
                  <a:txBody>
                    <a:bodyPr/>
                    <a:lstStyle/>
                    <a:p>
                      <a:r>
                        <a:rPr lang="en-US" b="1" dirty="0" smtClean="0"/>
                        <a:t>Multi-scale</a:t>
                      </a:r>
                      <a:endParaRPr lang="en-US" b="1" dirty="0"/>
                    </a:p>
                  </a:txBody>
                  <a:tcPr anchor="ctr"/>
                </a:tc>
                <a:tc>
                  <a:txBody>
                    <a:bodyPr/>
                    <a:lstStyle/>
                    <a:p>
                      <a:r>
                        <a:rPr lang="en-US" dirty="0" smtClean="0"/>
                        <a:t>Macro to </a:t>
                      </a:r>
                      <a:r>
                        <a:rPr lang="en-US" dirty="0" err="1" smtClean="0"/>
                        <a:t>meso</a:t>
                      </a:r>
                      <a:r>
                        <a:rPr lang="en-US" dirty="0" smtClean="0"/>
                        <a:t> to micro scale observations </a:t>
                      </a:r>
                      <a:r>
                        <a:rPr lang="en-US" baseline="0" dirty="0" smtClean="0"/>
                        <a:t> </a:t>
                      </a:r>
                      <a:endParaRPr lang="en-US" dirty="0"/>
                    </a:p>
                  </a:txBody>
                  <a:tcPr anchor="ctr"/>
                </a:tc>
              </a:tr>
              <a:tr h="718270">
                <a:tc>
                  <a:txBody>
                    <a:bodyPr/>
                    <a:lstStyle/>
                    <a:p>
                      <a:r>
                        <a:rPr lang="en-US" b="1" dirty="0" smtClean="0"/>
                        <a:t>Incomplete</a:t>
                      </a:r>
                      <a:endParaRPr lang="en-US" b="1" dirty="0"/>
                    </a:p>
                  </a:txBody>
                  <a:tcPr anchor="ctr"/>
                </a:tc>
                <a:tc>
                  <a:txBody>
                    <a:bodyPr/>
                    <a:lstStyle/>
                    <a:p>
                      <a:r>
                        <a:rPr lang="en-US" dirty="0" smtClean="0"/>
                        <a:t>Reliable management of missing data</a:t>
                      </a:r>
                      <a:endParaRPr lang="en-US" dirty="0"/>
                    </a:p>
                  </a:txBody>
                  <a:tcPr anchor="ctr"/>
                </a:tc>
              </a:tr>
            </a:tbl>
          </a:graphicData>
        </a:graphic>
      </p:graphicFrame>
    </p:spTree>
    <p:extLst>
      <p:ext uri="{BB962C8B-B14F-4D97-AF65-F5344CB8AC3E}">
        <p14:creationId xmlns:p14="http://schemas.microsoft.com/office/powerpoint/2010/main" val="20323872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vo\Desktop\NetApp_Healthcare_rev7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675" y="2218722"/>
            <a:ext cx="1436956" cy="210645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682676" y="129333"/>
            <a:ext cx="2109193" cy="2049452"/>
            <a:chOff x="4076328" y="816725"/>
            <a:chExt cx="5067672" cy="5067672"/>
          </a:xfrm>
        </p:grpSpPr>
        <p:pic>
          <p:nvPicPr>
            <p:cNvPr id="8"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2" name="TextBox 1"/>
          <p:cNvSpPr txBox="1"/>
          <p:nvPr/>
        </p:nvSpPr>
        <p:spPr>
          <a:xfrm>
            <a:off x="2296613" y="762349"/>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BD</a:t>
            </a:r>
            <a:endParaRPr lang="en-US" sz="4800" b="1" dirty="0">
              <a:solidFill>
                <a:schemeClr val="bg1"/>
              </a:solidFill>
              <a:latin typeface="Algerian" panose="04020705040A02060702" pitchFamily="82" charset="0"/>
            </a:endParaRPr>
          </a:p>
        </p:txBody>
      </p:sp>
      <p:graphicFrame>
        <p:nvGraphicFramePr>
          <p:cNvPr id="7" name="Table 6"/>
          <p:cNvGraphicFramePr>
            <a:graphicFrameLocks noGrp="1"/>
          </p:cNvGraphicFramePr>
          <p:nvPr>
            <p:extLst/>
          </p:nvPr>
        </p:nvGraphicFramePr>
        <p:xfrm>
          <a:off x="1847528" y="4365808"/>
          <a:ext cx="8526558" cy="1798320"/>
        </p:xfrm>
        <a:graphic>
          <a:graphicData uri="http://schemas.openxmlformats.org/drawingml/2006/table">
            <a:tbl>
              <a:tblPr firstRow="1" bandRow="1">
                <a:tableStyleId>{5C22544A-7EE6-4342-B048-85BDC9FD1C3A}</a:tableStyleId>
              </a:tblPr>
              <a:tblGrid>
                <a:gridCol w="1949772"/>
                <a:gridCol w="2006600"/>
                <a:gridCol w="2311400"/>
                <a:gridCol w="2258786"/>
              </a:tblGrid>
              <a:tr h="281492">
                <a:tc>
                  <a:txBody>
                    <a:bodyPr/>
                    <a:lstStyle/>
                    <a:p>
                      <a:pPr algn="ctr"/>
                      <a:r>
                        <a:rPr lang="en-US" sz="2400" dirty="0" smtClean="0"/>
                        <a:t>Big Data</a:t>
                      </a:r>
                      <a:endParaRPr lang="en-US" sz="2400" dirty="0"/>
                    </a:p>
                  </a:txBody>
                  <a:tcPr anchor="ctr"/>
                </a:tc>
                <a:tc>
                  <a:txBody>
                    <a:bodyPr/>
                    <a:lstStyle/>
                    <a:p>
                      <a:pPr algn="ctr"/>
                      <a:r>
                        <a:rPr lang="en-US" sz="2400" dirty="0" smtClean="0"/>
                        <a:t>Information</a:t>
                      </a:r>
                      <a:endParaRPr lang="en-US" sz="2400" dirty="0"/>
                    </a:p>
                  </a:txBody>
                  <a:tcPr anchor="ctr"/>
                </a:tc>
                <a:tc>
                  <a:txBody>
                    <a:bodyPr/>
                    <a:lstStyle/>
                    <a:p>
                      <a:pPr algn="ctr"/>
                      <a:r>
                        <a:rPr lang="en-US" sz="2400" dirty="0" smtClean="0"/>
                        <a:t>Knowledge</a:t>
                      </a:r>
                      <a:endParaRPr lang="en-US" sz="2400" dirty="0"/>
                    </a:p>
                  </a:txBody>
                  <a:tcPr anchor="ctr"/>
                </a:tc>
                <a:tc>
                  <a:txBody>
                    <a:bodyPr/>
                    <a:lstStyle/>
                    <a:p>
                      <a:pPr algn="ctr"/>
                      <a:r>
                        <a:rPr lang="en-US" sz="2400" dirty="0" smtClean="0"/>
                        <a:t>Action</a:t>
                      </a:r>
                      <a:endParaRPr lang="en-US" sz="2400" dirty="0"/>
                    </a:p>
                  </a:txBody>
                  <a:tcPr anchor="ctr"/>
                </a:tc>
              </a:tr>
              <a:tr h="286848">
                <a:tc>
                  <a:txBody>
                    <a:bodyPr/>
                    <a:lstStyle/>
                    <a:p>
                      <a:pPr algn="ctr"/>
                      <a:r>
                        <a:rPr lang="en-US" sz="1600" dirty="0" smtClean="0"/>
                        <a:t>Raw</a:t>
                      </a:r>
                      <a:r>
                        <a:rPr lang="en-US" sz="1600" baseline="0" dirty="0" smtClean="0"/>
                        <a:t> </a:t>
                      </a:r>
                      <a:r>
                        <a:rPr lang="en-US" sz="1600" dirty="0" smtClean="0"/>
                        <a:t>Observations</a:t>
                      </a:r>
                      <a:endParaRPr lang="en-US" sz="1600" dirty="0"/>
                    </a:p>
                  </a:txBody>
                  <a:tcPr anchor="ctr"/>
                </a:tc>
                <a:tc>
                  <a:txBody>
                    <a:bodyPr/>
                    <a:lstStyle/>
                    <a:p>
                      <a:pPr algn="ctr"/>
                      <a:r>
                        <a:rPr lang="en-US" sz="1600" baseline="0" dirty="0" smtClean="0"/>
                        <a:t>Processed Data</a:t>
                      </a:r>
                      <a:endParaRPr lang="en-US" sz="1600" dirty="0"/>
                    </a:p>
                  </a:txBody>
                  <a:tcPr anchor="ctr"/>
                </a:tc>
                <a:tc>
                  <a:txBody>
                    <a:bodyPr/>
                    <a:lstStyle/>
                    <a:p>
                      <a:pPr algn="ctr"/>
                      <a:r>
                        <a:rPr lang="en-US" sz="1600" dirty="0" smtClean="0"/>
                        <a:t>Maps,</a:t>
                      </a:r>
                      <a:r>
                        <a:rPr lang="en-US" sz="1600" baseline="0" dirty="0" smtClean="0"/>
                        <a:t> </a:t>
                      </a:r>
                      <a:r>
                        <a:rPr lang="en-US" sz="1600" dirty="0" smtClean="0"/>
                        <a:t>Models</a:t>
                      </a:r>
                      <a:endParaRPr lang="en-US" sz="16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Actionable Decisions</a:t>
                      </a:r>
                    </a:p>
                  </a:txBody>
                  <a:tcPr anchor="ctr"/>
                </a:tc>
              </a:tr>
              <a:tr h="146999">
                <a:tc>
                  <a:txBody>
                    <a:bodyPr/>
                    <a:lstStyle/>
                    <a:p>
                      <a:pPr algn="ctr"/>
                      <a:r>
                        <a:rPr lang="en-US" sz="1600" dirty="0" smtClean="0"/>
                        <a:t>Data Aggregation</a:t>
                      </a:r>
                      <a:endParaRPr lang="en-US" sz="1600" dirty="0"/>
                    </a:p>
                  </a:txBody>
                  <a:tcPr anchor="ctr"/>
                </a:tc>
                <a:tc>
                  <a:txBody>
                    <a:bodyPr/>
                    <a:lstStyle/>
                    <a:p>
                      <a:pPr algn="ctr"/>
                      <a:r>
                        <a:rPr lang="en-US" sz="1600" dirty="0" smtClean="0"/>
                        <a:t>Data Fusion</a:t>
                      </a:r>
                      <a:endParaRPr lang="en-US" sz="1600" dirty="0"/>
                    </a:p>
                  </a:txBody>
                  <a:tcPr anchor="ctr"/>
                </a:tc>
                <a:tc>
                  <a:txBody>
                    <a:bodyPr/>
                    <a:lstStyle/>
                    <a:p>
                      <a:pPr algn="ctr"/>
                      <a:r>
                        <a:rPr lang="en-US" sz="1600" dirty="0" smtClean="0"/>
                        <a:t>Causal Inference </a:t>
                      </a:r>
                      <a:endParaRPr lang="en-US" sz="1600" dirty="0"/>
                    </a:p>
                  </a:txBody>
                  <a:tcPr anchor="ctr"/>
                </a:tc>
                <a:tc>
                  <a:txBody>
                    <a:bodyPr/>
                    <a:lstStyle/>
                    <a:p>
                      <a:pPr algn="ctr"/>
                      <a:r>
                        <a:rPr lang="en-US" sz="1600" dirty="0" smtClean="0"/>
                        <a:t>Treatment Regimens</a:t>
                      </a:r>
                      <a:endParaRPr lang="en-US" sz="1600" dirty="0"/>
                    </a:p>
                  </a:txBody>
                  <a:tcPr anchor="ctr"/>
                </a:tc>
              </a:tr>
              <a:tr h="168514">
                <a:tc>
                  <a:txBody>
                    <a:bodyPr/>
                    <a:lstStyle/>
                    <a:p>
                      <a:pPr algn="ctr"/>
                      <a:r>
                        <a:rPr lang="en-US" sz="1600" dirty="0" smtClean="0"/>
                        <a:t>Data Scrubbing</a:t>
                      </a:r>
                      <a:endParaRPr lang="en-US" sz="1600" dirty="0"/>
                    </a:p>
                  </a:txBody>
                  <a:tcPr anchor="ctr"/>
                </a:tc>
                <a:tc>
                  <a:txBody>
                    <a:bodyPr/>
                    <a:lstStyle/>
                    <a:p>
                      <a:pPr algn="ctr"/>
                      <a:r>
                        <a:rPr lang="en-US" sz="1600" dirty="0" smtClean="0"/>
                        <a:t>Summary Stats</a:t>
                      </a:r>
                      <a:endParaRPr lang="en-US" sz="1600" dirty="0"/>
                    </a:p>
                  </a:txBody>
                  <a:tcPr anchor="ctr"/>
                </a:tc>
                <a:tc>
                  <a:txBody>
                    <a:bodyPr/>
                    <a:lstStyle/>
                    <a:p>
                      <a:pPr algn="ctr"/>
                      <a:r>
                        <a:rPr lang="en-US" sz="1600" dirty="0" smtClean="0"/>
                        <a:t>Networks, Analytics</a:t>
                      </a:r>
                      <a:endParaRPr lang="en-US" sz="1600" dirty="0"/>
                    </a:p>
                  </a:txBody>
                  <a:tcPr anchor="ctr"/>
                </a:tc>
                <a:tc>
                  <a:txBody>
                    <a:bodyPr/>
                    <a:lstStyle/>
                    <a:p>
                      <a:pPr algn="ctr"/>
                      <a:r>
                        <a:rPr lang="en-US" sz="1600" dirty="0" smtClean="0"/>
                        <a:t>Forecasts, Predictions</a:t>
                      </a:r>
                      <a:endParaRPr lang="en-US" sz="1600" dirty="0"/>
                    </a:p>
                  </a:txBody>
                  <a:tcPr anchor="ctr"/>
                </a:tc>
              </a:tr>
              <a:tr h="179272">
                <a:tc>
                  <a:txBody>
                    <a:bodyPr/>
                    <a:lstStyle/>
                    <a:p>
                      <a:pPr algn="ctr"/>
                      <a:r>
                        <a:rPr lang="en-US" sz="1600" dirty="0" smtClean="0"/>
                        <a:t>Semantic-Mapping</a:t>
                      </a:r>
                      <a:endParaRPr lang="en-US" sz="1600" dirty="0"/>
                    </a:p>
                  </a:txBody>
                  <a:tcPr anchor="ctr"/>
                </a:tc>
                <a:tc>
                  <a:txBody>
                    <a:bodyPr/>
                    <a:lstStyle/>
                    <a:p>
                      <a:pPr algn="ctr"/>
                      <a:r>
                        <a:rPr lang="en-US" sz="1600" dirty="0" smtClean="0"/>
                        <a:t>Derived Biomarkers</a:t>
                      </a:r>
                      <a:endParaRPr lang="en-US" sz="1600" dirty="0"/>
                    </a:p>
                  </a:txBody>
                  <a:tcPr anchor="ctr"/>
                </a:tc>
                <a:tc>
                  <a:txBody>
                    <a:bodyPr/>
                    <a:lstStyle/>
                    <a:p>
                      <a:pPr algn="ctr"/>
                      <a:r>
                        <a:rPr lang="en-US" sz="1600" dirty="0" smtClean="0"/>
                        <a:t>Linkages,</a:t>
                      </a:r>
                      <a:r>
                        <a:rPr lang="en-US" sz="1600" baseline="0" dirty="0" smtClean="0"/>
                        <a:t> </a:t>
                      </a:r>
                      <a:r>
                        <a:rPr lang="en-US" sz="1600" dirty="0" smtClean="0"/>
                        <a:t>Associations</a:t>
                      </a:r>
                      <a:endParaRPr lang="en-US" sz="1600" dirty="0"/>
                    </a:p>
                  </a:txBody>
                  <a:tcPr anchor="ctr"/>
                </a:tc>
                <a:tc>
                  <a:txBody>
                    <a:bodyPr/>
                    <a:lstStyle/>
                    <a:p>
                      <a:pPr algn="ctr"/>
                      <a:r>
                        <a:rPr lang="en-US" sz="1600" dirty="0" smtClean="0"/>
                        <a:t>Healthcare Outcomes</a:t>
                      </a:r>
                      <a:endParaRPr lang="en-US" sz="1600" dirty="0"/>
                    </a:p>
                  </a:txBody>
                  <a:tcPr anchor="ctr"/>
                </a:tc>
              </a:tr>
            </a:tbl>
          </a:graphicData>
        </a:graphic>
      </p:graphicFrame>
      <p:pic>
        <p:nvPicPr>
          <p:cNvPr id="1029" name="Picture 5" descr="C:\Users\Ivo\AppData\Local\Microsoft\Windows\Temporary Internet Files\Content.IE5\T6MRR0G5\MP900438776[1].jpg"/>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18188470" flipV="1">
            <a:off x="2274522" y="2048976"/>
            <a:ext cx="2451093" cy="183832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32" name="Picture 31" descr="C:\Users\Ivo\Desktop\Picture4.png"/>
          <p:cNvPicPr/>
          <p:nvPr/>
        </p:nvPicPr>
        <p:blipFill rotWithShape="1">
          <a:blip r:embed="rId6" cstate="print">
            <a:extLst>
              <a:ext uri="{28A0092B-C50C-407E-A947-70E740481C1C}">
                <a14:useLocalDpi xmlns:a14="http://schemas.microsoft.com/office/drawing/2010/main" val="0"/>
              </a:ext>
            </a:extLst>
          </a:blip>
          <a:srcRect l="1" r="81942" b="58263"/>
          <a:stretch/>
        </p:blipFill>
        <p:spPr bwMode="auto">
          <a:xfrm>
            <a:off x="5713650" y="1937484"/>
            <a:ext cx="1149263" cy="1219784"/>
          </a:xfrm>
          <a:prstGeom prst="rect">
            <a:avLst/>
          </a:prstGeom>
          <a:noFill/>
          <a:ln>
            <a:noFill/>
          </a:ln>
        </p:spPr>
      </p:pic>
      <p:pic>
        <p:nvPicPr>
          <p:cNvPr id="41" name="Picture 40" descr="C:\Users\Ivo\Desktop\Picture2.png"/>
          <p:cNvPicPr/>
          <p:nvPr/>
        </p:nvPicPr>
        <p:blipFill rotWithShape="1">
          <a:blip r:embed="rId7" cstate="print">
            <a:extLst>
              <a:ext uri="{28A0092B-C50C-407E-A947-70E740481C1C}">
                <a14:useLocalDpi xmlns:a14="http://schemas.microsoft.com/office/drawing/2010/main" val="0"/>
              </a:ext>
            </a:extLst>
          </a:blip>
          <a:srcRect l="-231" r="82262" b="20587"/>
          <a:stretch/>
        </p:blipFill>
        <p:spPr bwMode="auto">
          <a:xfrm flipH="1">
            <a:off x="4538487" y="1913400"/>
            <a:ext cx="1387331" cy="1791057"/>
          </a:xfrm>
          <a:prstGeom prst="rect">
            <a:avLst/>
          </a:prstGeom>
          <a:noFill/>
          <a:ln>
            <a:noFill/>
          </a:ln>
        </p:spPr>
      </p:pic>
      <p:pic>
        <p:nvPicPr>
          <p:cNvPr id="42" name="Picture 5" descr="C:\Users\Ivo\AppData\Local\Microsoft\Windows\Temporary Internet Files\Content.IE5\T6MRR0G5\MP900438776[1].jpg"/>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2298827">
            <a:off x="4524664" y="2688610"/>
            <a:ext cx="2451093" cy="168314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030" name="Picture 6" descr="C:\Users\Ivo\Desktop\brain-MRI-130307.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358" t="3334" r="7363" b="13731"/>
          <a:stretch/>
        </p:blipFill>
        <p:spPr bwMode="auto">
          <a:xfrm flipH="1">
            <a:off x="3542944" y="2983252"/>
            <a:ext cx="1333733" cy="1225260"/>
          </a:xfrm>
          <a:prstGeom prst="ellipse">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742617" y="102877"/>
            <a:ext cx="2109193" cy="2049452"/>
            <a:chOff x="4076328" y="816725"/>
            <a:chExt cx="5067672" cy="5067672"/>
          </a:xfrm>
        </p:grpSpPr>
        <p:pic>
          <p:nvPicPr>
            <p:cNvPr id="36"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35" name="TextBox 34"/>
          <p:cNvSpPr txBox="1"/>
          <p:nvPr/>
        </p:nvSpPr>
        <p:spPr>
          <a:xfrm>
            <a:off x="4356554" y="735893"/>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 </a:t>
            </a:r>
            <a:r>
              <a:rPr lang="en-US" sz="2800" b="1" dirty="0">
                <a:solidFill>
                  <a:schemeClr val="bg1"/>
                </a:solidFill>
                <a:latin typeface="Algerian" panose="04020705040A02060702" pitchFamily="82" charset="0"/>
              </a:rPr>
              <a:t> </a:t>
            </a:r>
            <a:r>
              <a:rPr lang="en-US" sz="4400" b="1" dirty="0">
                <a:solidFill>
                  <a:schemeClr val="bg1"/>
                </a:solidFill>
                <a:latin typeface="Algerian" panose="04020705040A02060702" pitchFamily="82" charset="0"/>
              </a:rPr>
              <a:t>I</a:t>
            </a:r>
            <a:endParaRPr lang="en-US" sz="4800" b="1" dirty="0">
              <a:solidFill>
                <a:schemeClr val="bg1"/>
              </a:solidFill>
              <a:latin typeface="Algerian" panose="04020705040A02060702" pitchFamily="82" charset="0"/>
            </a:endParaRPr>
          </a:p>
        </p:txBody>
      </p:sp>
      <p:grpSp>
        <p:nvGrpSpPr>
          <p:cNvPr id="39" name="Group 38"/>
          <p:cNvGrpSpPr/>
          <p:nvPr/>
        </p:nvGrpSpPr>
        <p:grpSpPr>
          <a:xfrm>
            <a:off x="5869586" y="77477"/>
            <a:ext cx="2109193" cy="2049452"/>
            <a:chOff x="4076328" y="816725"/>
            <a:chExt cx="5067672" cy="5067672"/>
          </a:xfrm>
        </p:grpSpPr>
        <p:pic>
          <p:nvPicPr>
            <p:cNvPr id="43"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6483523" y="710493"/>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 K</a:t>
            </a:r>
            <a:endParaRPr lang="en-US" sz="4800" b="1" dirty="0">
              <a:solidFill>
                <a:schemeClr val="bg1"/>
              </a:solidFill>
              <a:latin typeface="Algerian" panose="04020705040A02060702" pitchFamily="82" charset="0"/>
            </a:endParaRPr>
          </a:p>
        </p:txBody>
      </p:sp>
      <p:pic>
        <p:nvPicPr>
          <p:cNvPr id="33" name="Picture 32" descr="C:\Users\Ivo\Desktop\Picture4.png"/>
          <p:cNvPicPr/>
          <p:nvPr/>
        </p:nvPicPr>
        <p:blipFill rotWithShape="1">
          <a:blip r:embed="rId10" cstate="print">
            <a:extLst>
              <a:ext uri="{28A0092B-C50C-407E-A947-70E740481C1C}">
                <a14:useLocalDpi xmlns:a14="http://schemas.microsoft.com/office/drawing/2010/main" val="0"/>
              </a:ext>
            </a:extLst>
          </a:blip>
          <a:srcRect l="1" t="41845" r="81942" b="10771"/>
          <a:stretch/>
        </p:blipFill>
        <p:spPr bwMode="auto">
          <a:xfrm>
            <a:off x="6623416" y="2211664"/>
            <a:ext cx="1418863" cy="1826937"/>
          </a:xfrm>
          <a:prstGeom prst="rect">
            <a:avLst/>
          </a:prstGeom>
          <a:noFill/>
          <a:ln>
            <a:noFill/>
          </a:ln>
        </p:spPr>
      </p:pic>
      <p:pic>
        <p:nvPicPr>
          <p:cNvPr id="1027" name="Picture 3" descr="C:\Users\Ivo\AppData\Local\Microsoft\Windows\Temporary Internet Files\Content.IE5\T6MRR0G5\MP900442409[1].jpg"/>
          <p:cNvPicPr>
            <a:picLocks noChangeAspect="1" noChangeArrowheads="1"/>
          </p:cNvPicPr>
          <p:nvPr/>
        </p:nvPicPr>
        <p:blipFill rotWithShape="1">
          <a:blip r:embed="rId11" cstate="print">
            <a:duotone>
              <a:prstClr val="black"/>
              <a:schemeClr val="accent1">
                <a:tint val="45000"/>
                <a:satMod val="400000"/>
              </a:schemeClr>
            </a:duotone>
            <a:extLst>
              <a:ext uri="{28A0092B-C50C-407E-A947-70E740481C1C}">
                <a14:useLocalDpi xmlns:a14="http://schemas.microsoft.com/office/drawing/2010/main" val="0"/>
              </a:ext>
            </a:extLst>
          </a:blip>
          <a:srcRect l="37767"/>
          <a:stretch/>
        </p:blipFill>
        <p:spPr bwMode="auto">
          <a:xfrm>
            <a:off x="1676401" y="2905488"/>
            <a:ext cx="1217241" cy="1437913"/>
          </a:xfrm>
          <a:prstGeom prst="ellipse">
            <a:avLst/>
          </a:prstGeom>
          <a:noFill/>
          <a:extLst>
            <a:ext uri="{909E8E84-426E-40DD-AFC4-6F175D3DCCD1}">
              <a14:hiddenFill xmlns:a14="http://schemas.microsoft.com/office/drawing/2010/main">
                <a:solidFill>
                  <a:srgbClr val="FFFFFF"/>
                </a:solidFill>
              </a14:hiddenFill>
            </a:ext>
          </a:extLst>
        </p:spPr>
      </p:pic>
      <p:pic>
        <p:nvPicPr>
          <p:cNvPr id="50" name="Picture 5" descr="C:\Users\Ivo\AppData\Local\Microsoft\Windows\Temporary Internet Files\Content.IE5\T6MRR0G5\MP900438776[1].jpg"/>
          <p:cNvPicPr>
            <a:picLocks noChangeAspect="1" noChangeArrowheads="1"/>
          </p:cNvPicPr>
          <p:nvPr/>
        </p:nvPicPr>
        <p:blipFill>
          <a:blip r:embed="rId1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2298827">
            <a:off x="7134483" y="2966090"/>
            <a:ext cx="2156273" cy="148069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30" name="Picture 29"/>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7663544" y="1670836"/>
            <a:ext cx="3113516" cy="271124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7966079" y="54410"/>
            <a:ext cx="2109193" cy="2049452"/>
            <a:chOff x="6442078" y="54410"/>
            <a:chExt cx="2109193" cy="2049452"/>
          </a:xfrm>
        </p:grpSpPr>
        <p:grpSp>
          <p:nvGrpSpPr>
            <p:cNvPr id="46" name="Group 45"/>
            <p:cNvGrpSpPr/>
            <p:nvPr/>
          </p:nvGrpSpPr>
          <p:grpSpPr>
            <a:xfrm>
              <a:off x="6442078" y="54410"/>
              <a:ext cx="2109193" cy="2049452"/>
              <a:chOff x="4076328" y="816725"/>
              <a:chExt cx="5067672" cy="5067672"/>
            </a:xfrm>
          </p:grpSpPr>
          <p:pic>
            <p:nvPicPr>
              <p:cNvPr id="48"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47" name="TextBox 46"/>
            <p:cNvSpPr txBox="1"/>
            <p:nvPr/>
          </p:nvSpPr>
          <p:spPr>
            <a:xfrm>
              <a:off x="7056016" y="687425"/>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 A</a:t>
              </a:r>
              <a:endParaRPr lang="en-US" sz="4800" b="1" dirty="0">
                <a:solidFill>
                  <a:schemeClr val="bg1"/>
                </a:solidFill>
                <a:latin typeface="Algerian" panose="04020705040A02060702" pitchFamily="82" charset="0"/>
              </a:endParaRPr>
            </a:p>
          </p:txBody>
        </p:sp>
      </p:grpSp>
      <p:sp>
        <p:nvSpPr>
          <p:cNvPr id="3" name="Rectangle 2"/>
          <p:cNvSpPr/>
          <p:nvPr/>
        </p:nvSpPr>
        <p:spPr>
          <a:xfrm>
            <a:off x="4651534" y="6343136"/>
            <a:ext cx="2344015" cy="338554"/>
          </a:xfrm>
          <a:prstGeom prst="rect">
            <a:avLst/>
          </a:prstGeom>
        </p:spPr>
        <p:txBody>
          <a:bodyPr wrap="square">
            <a:spAutoFit/>
          </a:bodyPr>
          <a:lstStyle/>
          <a:p>
            <a:r>
              <a:rPr lang="en-US" sz="1600" dirty="0"/>
              <a:t>Dinov, </a:t>
            </a:r>
            <a:r>
              <a:rPr lang="en-US" sz="1600" i="1" dirty="0" err="1"/>
              <a:t>GigaScience</a:t>
            </a:r>
            <a:r>
              <a:rPr lang="en-US" sz="1600" dirty="0"/>
              <a:t>, 2016</a:t>
            </a:r>
          </a:p>
        </p:txBody>
      </p:sp>
    </p:spTree>
    <p:extLst>
      <p:ext uri="{BB962C8B-B14F-4D97-AF65-F5344CB8AC3E}">
        <p14:creationId xmlns:p14="http://schemas.microsoft.com/office/powerpoint/2010/main" val="220641137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2100" y="171451"/>
            <a:ext cx="9001125" cy="686389"/>
          </a:xfrm>
        </p:spPr>
        <p:txBody>
          <a:bodyPr/>
          <a:lstStyle/>
          <a:p>
            <a:r>
              <a:rPr lang="en-US" sz="3600" dirty="0">
                <a:effectLst>
                  <a:outerShdw blurRad="38100" dist="38100" dir="2700000" algn="tl">
                    <a:srgbClr val="000000">
                      <a:alpha val="43137"/>
                    </a:srgbClr>
                  </a:outerShdw>
                </a:effectLst>
                <a:latin typeface="Palatino Linotype" pitchFamily="18" charset="0"/>
                <a:cs typeface="Arial" pitchFamily="34" charset="0"/>
              </a:rPr>
              <a:t>End-to-end Pipeline Workflow Solutions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123" y="952107"/>
            <a:ext cx="7953830" cy="5138174"/>
          </a:xfrm>
          <a:prstGeom prst="rect">
            <a:avLst/>
          </a:prstGeom>
        </p:spPr>
      </p:pic>
      <p:sp>
        <p:nvSpPr>
          <p:cNvPr id="4" name="TextBox 3"/>
          <p:cNvSpPr txBox="1"/>
          <p:nvPr/>
        </p:nvSpPr>
        <p:spPr>
          <a:xfrm>
            <a:off x="2405138" y="6300148"/>
            <a:ext cx="7553799" cy="307777"/>
          </a:xfrm>
          <a:prstGeom prst="rect">
            <a:avLst/>
          </a:prstGeom>
          <a:noFill/>
        </p:spPr>
        <p:txBody>
          <a:bodyPr wrap="none" rtlCol="0">
            <a:spAutoFit/>
          </a:bodyPr>
          <a:lstStyle/>
          <a:p>
            <a:r>
              <a:rPr lang="en-US" sz="1400" dirty="0"/>
              <a:t> Dinov, </a:t>
            </a:r>
            <a:r>
              <a:rPr lang="en-US" sz="1400" i="1" dirty="0"/>
              <a:t>et al</a:t>
            </a:r>
            <a:r>
              <a:rPr lang="en-US" sz="1400" dirty="0"/>
              <a:t>., 2014, Front. </a:t>
            </a:r>
            <a:r>
              <a:rPr lang="en-US" sz="1400" dirty="0" err="1"/>
              <a:t>Neuroinform</a:t>
            </a:r>
            <a:r>
              <a:rPr lang="en-US" sz="1400" dirty="0"/>
              <a:t>.;                               Dinov, </a:t>
            </a:r>
            <a:r>
              <a:rPr lang="en-US" sz="1400" i="1" dirty="0"/>
              <a:t>et al</a:t>
            </a:r>
            <a:r>
              <a:rPr lang="en-US" sz="1400" dirty="0"/>
              <a:t>., Brain Imaging &amp; Behavior, 2013</a:t>
            </a:r>
          </a:p>
        </p:txBody>
      </p:sp>
    </p:spTree>
    <p:extLst>
      <p:ext uri="{BB962C8B-B14F-4D97-AF65-F5344CB8AC3E}">
        <p14:creationId xmlns:p14="http://schemas.microsoft.com/office/powerpoint/2010/main" val="40623611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96537" y="123100"/>
            <a:ext cx="8981342" cy="558219"/>
          </a:xfrm>
          <a:noFill/>
        </p:spPr>
        <p:txBody>
          <a:bodyPr>
            <a:noAutofit/>
          </a:bodyPr>
          <a:lstStyle/>
          <a:p>
            <a:r>
              <a:rPr lang="en-US" sz="3000" dirty="0">
                <a:latin typeface="Palatino Linotype" pitchFamily="18" charset="0"/>
                <a:cs typeface="Arial" pitchFamily="34" charset="0"/>
              </a:rPr>
              <a:t>Predictive Big Data Analytics in Parkinson’s Disease</a:t>
            </a:r>
          </a:p>
        </p:txBody>
      </p:sp>
      <p:sp>
        <p:nvSpPr>
          <p:cNvPr id="3" name="Content Placeholder 2"/>
          <p:cNvSpPr>
            <a:spLocks noGrp="1"/>
          </p:cNvSpPr>
          <p:nvPr>
            <p:ph idx="1"/>
          </p:nvPr>
        </p:nvSpPr>
        <p:spPr>
          <a:xfrm>
            <a:off x="290945" y="797329"/>
            <a:ext cx="11658600" cy="5852737"/>
          </a:xfrm>
          <a:noFill/>
        </p:spPr>
        <p:txBody>
          <a:bodyPr>
            <a:noAutofit/>
          </a:bodyPr>
          <a:lstStyle/>
          <a:p>
            <a:pPr>
              <a:lnSpc>
                <a:spcPts val="2100"/>
              </a:lnSpc>
              <a:spcBef>
                <a:spcPts val="0"/>
              </a:spcBef>
              <a:buFont typeface="Wingdings" panose="05000000000000000000" pitchFamily="2" charset="2"/>
              <a:buChar char="q"/>
            </a:pPr>
            <a:r>
              <a:rPr lang="en-US" sz="2400" dirty="0"/>
              <a:t>A </a:t>
            </a:r>
            <a:r>
              <a:rPr lang="en-US" sz="2400" b="1" dirty="0"/>
              <a:t>unique archive of Big Data</a:t>
            </a:r>
            <a:r>
              <a:rPr lang="en-US" sz="2400" dirty="0"/>
              <a:t>: Parkinson’s Progression Markers Initiative (PPMI).  Defining data characteristics – large size, </a:t>
            </a:r>
            <a:r>
              <a:rPr lang="en-US" sz="2400" dirty="0" err="1"/>
              <a:t>incongruency</a:t>
            </a:r>
            <a:r>
              <a:rPr lang="en-US" sz="2400" dirty="0"/>
              <a:t>, incompleteness, complexity, multiplicity of scales, and heterogeneity of information-generating sources (imaging, genetics, clinical, demographic)</a:t>
            </a:r>
          </a:p>
          <a:p>
            <a:pPr>
              <a:lnSpc>
                <a:spcPts val="2100"/>
              </a:lnSpc>
              <a:spcBef>
                <a:spcPts val="0"/>
              </a:spcBef>
              <a:buFont typeface="Wingdings" panose="05000000000000000000" pitchFamily="2" charset="2"/>
              <a:buChar char="q"/>
            </a:pPr>
            <a:r>
              <a:rPr lang="en-US" sz="2400" b="1" dirty="0"/>
              <a:t>Approach</a:t>
            </a:r>
          </a:p>
          <a:p>
            <a:pPr lvl="1">
              <a:lnSpc>
                <a:spcPts val="2100"/>
              </a:lnSpc>
              <a:spcBef>
                <a:spcPts val="0"/>
              </a:spcBef>
            </a:pPr>
            <a:r>
              <a:rPr lang="en-US" dirty="0"/>
              <a:t>introduce methods for rebalancing imbalanced cohorts, </a:t>
            </a:r>
          </a:p>
          <a:p>
            <a:pPr lvl="1">
              <a:lnSpc>
                <a:spcPts val="2100"/>
              </a:lnSpc>
              <a:spcBef>
                <a:spcPts val="0"/>
              </a:spcBef>
            </a:pPr>
            <a:r>
              <a:rPr lang="en-US" dirty="0"/>
              <a:t>utilize a wide spectrum of classification methods to generate phenotypic predictions, </a:t>
            </a:r>
          </a:p>
          <a:p>
            <a:pPr lvl="1">
              <a:lnSpc>
                <a:spcPts val="2100"/>
              </a:lnSpc>
              <a:spcBef>
                <a:spcPts val="0"/>
              </a:spcBef>
            </a:pPr>
            <a:r>
              <a:rPr lang="en-US" dirty="0"/>
              <a:t>reproducible machine-learning based classification</a:t>
            </a:r>
          </a:p>
          <a:p>
            <a:pPr>
              <a:lnSpc>
                <a:spcPts val="2100"/>
              </a:lnSpc>
              <a:spcBef>
                <a:spcPts val="0"/>
              </a:spcBef>
              <a:buFont typeface="Wingdings" panose="05000000000000000000" pitchFamily="2" charset="2"/>
              <a:buChar char="q"/>
            </a:pPr>
            <a:r>
              <a:rPr lang="en-US" sz="2400" b="1" u="sng" dirty="0"/>
              <a:t>Results </a:t>
            </a:r>
            <a:r>
              <a:rPr lang="en-US" sz="2400" dirty="0"/>
              <a:t>of machine-learning based classification show significant power to predict Parkinson’s disease in the PPMI subjects (consistent accuracy, sensitivity, and specificity exceeding 96%, confirmed using internal statistical 5-fold cross-validation). Clinical (e.g., Unified Parkinson's Disease Rating Scale (UPDRS) scores), demographic (e.g., age), genetics (e.g., rs34637584, chr12), and derived neuroimaging biomarker (e.g., cerebellum shape index) data all contributed to the predictive analytics and diagnostic forecasting. </a:t>
            </a:r>
          </a:p>
          <a:p>
            <a:pPr>
              <a:lnSpc>
                <a:spcPts val="2100"/>
              </a:lnSpc>
              <a:spcBef>
                <a:spcPts val="0"/>
              </a:spcBef>
              <a:buFont typeface="Wingdings" panose="05000000000000000000" pitchFamily="2" charset="2"/>
              <a:buChar char="q"/>
            </a:pPr>
            <a:r>
              <a:rPr lang="en-US" sz="2400" b="1" u="sng" dirty="0"/>
              <a:t>Model-free</a:t>
            </a:r>
            <a:r>
              <a:rPr lang="en-US" sz="2400" dirty="0"/>
              <a:t> Big Data machine learning-based classification methods (e.g., adaptive boosting, support vector machines) outperform </a:t>
            </a:r>
            <a:r>
              <a:rPr lang="en-US" sz="2400" b="1" u="sng" dirty="0"/>
              <a:t>model-based techniques</a:t>
            </a:r>
            <a:r>
              <a:rPr lang="en-US" sz="2400" b="1" dirty="0"/>
              <a:t> (GEE, GLM, MEM) </a:t>
            </a:r>
            <a:r>
              <a:rPr lang="en-US" sz="2400" dirty="0"/>
              <a:t>in terms of predictive precision and reliability (e.g., forecasting patient diagnosis). UPDRS scores play a critical role in predicting diagnosis, which is expected based on the clinical definition of Parkinson’s disease. </a:t>
            </a:r>
            <a:r>
              <a:rPr lang="en-US" sz="2400" u="sng" dirty="0"/>
              <a:t>Even without longitudinal UPDRS data, however, the accuracy of model-free machine learning based classification is over 80%</a:t>
            </a:r>
            <a:r>
              <a:rPr lang="en-US" sz="2400" dirty="0"/>
              <a:t>. The methods, software and protocols developed here are openly shared and can be employed to study other neurodegenerative disorders (e.g., Alzheimer’s, Huntington’s).</a:t>
            </a:r>
          </a:p>
        </p:txBody>
      </p:sp>
      <p:sp>
        <p:nvSpPr>
          <p:cNvPr id="4" name="TextBox 3"/>
          <p:cNvSpPr txBox="1"/>
          <p:nvPr/>
        </p:nvSpPr>
        <p:spPr>
          <a:xfrm>
            <a:off x="10118287" y="6458183"/>
            <a:ext cx="2136059" cy="307777"/>
          </a:xfrm>
          <a:prstGeom prst="rect">
            <a:avLst/>
          </a:prstGeom>
          <a:noFill/>
        </p:spPr>
        <p:txBody>
          <a:bodyPr wrap="square" rtlCol="0">
            <a:spAutoFit/>
          </a:bodyPr>
          <a:lstStyle/>
          <a:p>
            <a:r>
              <a:rPr lang="en-US" sz="1400" dirty="0"/>
              <a:t>Dinov, et al., </a:t>
            </a:r>
            <a:r>
              <a:rPr lang="en-US" sz="1400" i="1" dirty="0" err="1"/>
              <a:t>PLoS</a:t>
            </a:r>
            <a:r>
              <a:rPr lang="en-US" sz="1400" dirty="0"/>
              <a:t>, </a:t>
            </a:r>
            <a:r>
              <a:rPr lang="en-US" sz="1400" dirty="0" smtClean="0"/>
              <a:t>2016</a:t>
            </a:r>
            <a:endParaRPr lang="en-US" sz="1400" dirty="0"/>
          </a:p>
        </p:txBody>
      </p:sp>
    </p:spTree>
    <p:extLst>
      <p:ext uri="{BB962C8B-B14F-4D97-AF65-F5344CB8AC3E}">
        <p14:creationId xmlns:p14="http://schemas.microsoft.com/office/powerpoint/2010/main" val="3353535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3909" y="180670"/>
            <a:ext cx="11752117" cy="1066435"/>
          </a:xfrm>
          <a:noFill/>
        </p:spPr>
        <p:txBody>
          <a:bodyPr>
            <a:noAutofit/>
          </a:bodyPr>
          <a:lstStyle/>
          <a:p>
            <a:r>
              <a:rPr lang="en-US" sz="3100" dirty="0">
                <a:latin typeface="Palatino Linotype" pitchFamily="18" charset="0"/>
                <a:cs typeface="Arial" pitchFamily="34" charset="0"/>
              </a:rPr>
              <a:t>Predictive Big Data </a:t>
            </a:r>
            <a:r>
              <a:rPr lang="en-US" sz="3100" dirty="0" smtClean="0">
                <a:latin typeface="Palatino Linotype" pitchFamily="18" charset="0"/>
                <a:cs typeface="Arial" pitchFamily="34" charset="0"/>
              </a:rPr>
              <a:t>Analytics: Applications </a:t>
            </a:r>
            <a:r>
              <a:rPr lang="en-US" sz="3100" dirty="0">
                <a:latin typeface="Palatino Linotype" pitchFamily="18" charset="0"/>
                <a:cs typeface="Arial" pitchFamily="34" charset="0"/>
              </a:rPr>
              <a:t>to Parkinson’s Disease</a:t>
            </a:r>
          </a:p>
        </p:txBody>
      </p:sp>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646" y="2348165"/>
            <a:ext cx="5213381" cy="4416680"/>
          </a:xfrm>
          <a:prstGeom prst="rect">
            <a:avLst/>
          </a:prstGeom>
        </p:spPr>
      </p:pic>
      <p:pic>
        <p:nvPicPr>
          <p:cNvPr id="39" name="Picture 38" descr="Picture1"/>
          <p:cNvPicPr/>
          <p:nvPr/>
        </p:nvPicPr>
        <p:blipFill rotWithShape="1">
          <a:blip r:embed="rId3">
            <a:extLst>
              <a:ext uri="{28A0092B-C50C-407E-A947-70E740481C1C}">
                <a14:useLocalDpi xmlns:a14="http://schemas.microsoft.com/office/drawing/2010/main" val="0"/>
              </a:ext>
            </a:extLst>
          </a:blip>
          <a:srcRect b="4332"/>
          <a:stretch/>
        </p:blipFill>
        <p:spPr bwMode="auto">
          <a:xfrm>
            <a:off x="6089733" y="2587156"/>
            <a:ext cx="3053747" cy="2083904"/>
          </a:xfrm>
          <a:prstGeom prst="rect">
            <a:avLst/>
          </a:prstGeom>
          <a:solidFill>
            <a:schemeClr val="bg1"/>
          </a:solidFill>
          <a:ln>
            <a:noFill/>
          </a:ln>
        </p:spPr>
      </p:pic>
      <p:sp>
        <p:nvSpPr>
          <p:cNvPr id="40" name="Rectangle 39"/>
          <p:cNvSpPr/>
          <p:nvPr/>
        </p:nvSpPr>
        <p:spPr>
          <a:xfrm>
            <a:off x="9150446" y="2673483"/>
            <a:ext cx="2965354" cy="1862048"/>
          </a:xfrm>
          <a:prstGeom prst="rect">
            <a:avLst/>
          </a:prstGeom>
        </p:spPr>
        <p:txBody>
          <a:bodyPr wrap="square">
            <a:spAutoFit/>
          </a:bodyPr>
          <a:lstStyle/>
          <a:p>
            <a:r>
              <a:rPr lang="en-US" sz="1600" dirty="0" err="1">
                <a:latin typeface="Calibri" panose="020F0502020204030204" pitchFamily="34" charset="0"/>
                <a:ea typeface="Calibri" panose="020F0502020204030204" pitchFamily="34" charset="0"/>
                <a:cs typeface="Times New Roman" panose="02020603050405020304" pitchFamily="18" charset="0"/>
              </a:rPr>
              <a:t>Varplot</a:t>
            </a:r>
            <a:r>
              <a:rPr lang="en-US" sz="1600" dirty="0">
                <a:latin typeface="Calibri" panose="020F0502020204030204" pitchFamily="34" charset="0"/>
                <a:ea typeface="Calibri" panose="020F0502020204030204" pitchFamily="34" charset="0"/>
                <a:cs typeface="Times New Roman" panose="02020603050405020304" pitchFamily="18" charset="0"/>
              </a:rPr>
              <a:t> illustrating: </a:t>
            </a:r>
          </a:p>
          <a:p>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the critical predictive data elements (</a:t>
            </a:r>
            <a:r>
              <a:rPr lang="en-US" sz="1600" u="sng" dirty="0">
                <a:latin typeface="Calibri" panose="020F0502020204030204" pitchFamily="34" charset="0"/>
                <a:ea typeface="Calibri" panose="020F0502020204030204" pitchFamily="34" charset="0"/>
                <a:cs typeface="Times New Roman" panose="02020603050405020304" pitchFamily="18" charset="0"/>
              </a:rPr>
              <a:t>Y-axis</a:t>
            </a:r>
            <a:r>
              <a:rPr lang="en-US" sz="1600" dirty="0">
                <a:latin typeface="Calibri" panose="020F0502020204030204" pitchFamily="34" charset="0"/>
                <a:ea typeface="Calibri" panose="020F0502020204030204" pitchFamily="34" charset="0"/>
                <a:cs typeface="Times New Roman" panose="02020603050405020304" pitchFamily="18" charset="0"/>
              </a:rPr>
              <a:t>)</a:t>
            </a:r>
          </a:p>
          <a:p>
            <a:pPr marL="171450" indent="-171450">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and their impact scores (</a:t>
            </a:r>
            <a:r>
              <a:rPr lang="en-US" sz="1600" u="sng" dirty="0">
                <a:latin typeface="Calibri" panose="020F0502020204030204" pitchFamily="34" charset="0"/>
                <a:ea typeface="Calibri" panose="020F0502020204030204" pitchFamily="34" charset="0"/>
                <a:cs typeface="Times New Roman" panose="02020603050405020304" pitchFamily="18" charset="0"/>
              </a:rPr>
              <a:t>X-axis</a:t>
            </a:r>
            <a:r>
              <a:rPr lang="en-US" sz="1600" dirty="0">
                <a:latin typeface="Calibri" panose="020F0502020204030204" pitchFamily="34" charset="0"/>
                <a:ea typeface="Calibri" panose="020F0502020204030204" pitchFamily="34" charset="0"/>
                <a:cs typeface="Times New Roman" panose="02020603050405020304" pitchFamily="18" charset="0"/>
              </a:rPr>
              <a:t>) </a:t>
            </a:r>
          </a:p>
          <a:p>
            <a:endParaRPr lang="en-US" sz="9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err="1">
                <a:latin typeface="Calibri" panose="020F0502020204030204" pitchFamily="34" charset="0"/>
                <a:ea typeface="Calibri" panose="020F0502020204030204" pitchFamily="34" charset="0"/>
                <a:cs typeface="Times New Roman" panose="02020603050405020304" pitchFamily="18" charset="0"/>
              </a:rPr>
              <a:t>AdaBoost</a:t>
            </a:r>
            <a:r>
              <a:rPr lang="en-US" sz="1600" dirty="0">
                <a:latin typeface="Calibri" panose="020F0502020204030204" pitchFamily="34" charset="0"/>
                <a:ea typeface="Calibri" panose="020F0502020204030204" pitchFamily="34" charset="0"/>
                <a:cs typeface="Times New Roman" panose="02020603050405020304" pitchFamily="18" charset="0"/>
              </a:rPr>
              <a:t> classifier for Controls vs. </a:t>
            </a:r>
            <a:r>
              <a:rPr lang="en-US" sz="1600" dirty="0">
                <a:ea typeface="Calibri" panose="020F0502020204030204" pitchFamily="34" charset="0"/>
                <a:cs typeface="Times New Roman" panose="02020603050405020304" pitchFamily="18" charset="0"/>
              </a:rPr>
              <a:t>Patients prediction</a:t>
            </a:r>
            <a:endParaRPr lang="en-US" sz="1600" dirty="0"/>
          </a:p>
        </p:txBody>
      </p:sp>
      <p:graphicFrame>
        <p:nvGraphicFramePr>
          <p:cNvPr id="41" name="Table 40"/>
          <p:cNvGraphicFramePr>
            <a:graphicFrameLocks noGrp="1"/>
          </p:cNvGraphicFramePr>
          <p:nvPr>
            <p:extLst>
              <p:ext uri="{D42A27DB-BD31-4B8C-83A1-F6EECF244321}">
                <p14:modId xmlns:p14="http://schemas.microsoft.com/office/powerpoint/2010/main" val="2949429956"/>
              </p:ext>
            </p:extLst>
          </p:nvPr>
        </p:nvGraphicFramePr>
        <p:xfrm>
          <a:off x="6142484" y="4950070"/>
          <a:ext cx="4695234" cy="1294865"/>
        </p:xfrm>
        <a:graphic>
          <a:graphicData uri="http://schemas.openxmlformats.org/drawingml/2006/table">
            <a:tbl>
              <a:tblPr firstRow="1" firstCol="1" bandRow="1">
                <a:tableStyleId>{5FD0F851-EC5A-4D38-B0AD-8093EC10F338}</a:tableStyleId>
              </a:tblPr>
              <a:tblGrid>
                <a:gridCol w="615631"/>
                <a:gridCol w="555415"/>
                <a:gridCol w="629035"/>
                <a:gridCol w="581453"/>
                <a:gridCol w="775246"/>
                <a:gridCol w="874904"/>
                <a:gridCol w="663550"/>
              </a:tblGrid>
              <a:tr h="605779">
                <a:tc>
                  <a:txBody>
                    <a:bodyPr/>
                    <a:lstStyle/>
                    <a:p>
                      <a:pPr marL="0" marR="0" algn="ctr">
                        <a:spcBef>
                          <a:spcPts val="0"/>
                        </a:spcBef>
                        <a:spcAft>
                          <a:spcPts val="0"/>
                        </a:spcAft>
                      </a:pPr>
                      <a:r>
                        <a:rPr lang="en-US" sz="1000" dirty="0" smtClean="0">
                          <a:effectLst/>
                        </a:rPr>
                        <a:t>ML</a:t>
                      </a:r>
                    </a:p>
                    <a:p>
                      <a:pPr marL="0" marR="0" algn="ctr">
                        <a:spcBef>
                          <a:spcPts val="0"/>
                        </a:spcBef>
                        <a:spcAft>
                          <a:spcPts val="0"/>
                        </a:spcAft>
                      </a:pPr>
                      <a:r>
                        <a:rPr lang="en-US" sz="1000" dirty="0" smtClean="0">
                          <a:effectLst/>
                        </a:rPr>
                        <a:t>classifier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accuracy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sensitivity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specificity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positive predictive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negative predictive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log odds </a:t>
                      </a:r>
                      <a:r>
                        <a:rPr lang="en-US" sz="1000" dirty="0" smtClean="0">
                          <a:effectLst/>
                        </a:rPr>
                        <a:t>ratio (LOR</a:t>
                      </a:r>
                      <a:r>
                        <a:rPr lang="en-US" sz="10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r>
              <a:tr h="344543">
                <a:tc>
                  <a:txBody>
                    <a:bodyPr/>
                    <a:lstStyle/>
                    <a:p>
                      <a:pPr marL="0" marR="0" algn="ctr">
                        <a:spcBef>
                          <a:spcPts val="0"/>
                        </a:spcBef>
                        <a:spcAft>
                          <a:spcPts val="0"/>
                        </a:spcAft>
                      </a:pPr>
                      <a:r>
                        <a:rPr lang="en-US" sz="1000" dirty="0" err="1" smtClean="0">
                          <a:effectLst/>
                        </a:rPr>
                        <a:t>AdaBoost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0.996324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0.994141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0.998264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0.9980392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0.9948097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11.4882058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r>
              <a:tr h="344543">
                <a:tc>
                  <a:txBody>
                    <a:bodyPr/>
                    <a:lstStyle/>
                    <a:p>
                      <a:pPr marL="0" marR="0" algn="ctr">
                        <a:spcBef>
                          <a:spcPts val="0"/>
                        </a:spcBef>
                        <a:spcAft>
                          <a:spcPts val="0"/>
                        </a:spcAft>
                      </a:pPr>
                      <a:r>
                        <a:rPr lang="en-US" sz="1000" dirty="0" smtClean="0">
                          <a:effectLst/>
                        </a:rPr>
                        <a:t>SVM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0.985294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0.994140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0.977431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0.9750958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0.9946996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8.902166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r>
            </a:tbl>
          </a:graphicData>
        </a:graphic>
      </p:graphicFrame>
      <p:pic>
        <p:nvPicPr>
          <p:cNvPr id="9" name="Picture 8"/>
          <p:cNvPicPr/>
          <p:nvPr/>
        </p:nvPicPr>
        <p:blipFill>
          <a:blip r:embed="rId4">
            <a:extLst>
              <a:ext uri="{28A0092B-C50C-407E-A947-70E740481C1C}">
                <a14:useLocalDpi xmlns:a14="http://schemas.microsoft.com/office/drawing/2010/main" val="0"/>
              </a:ext>
            </a:extLst>
          </a:blip>
          <a:stretch>
            <a:fillRect/>
          </a:stretch>
        </p:blipFill>
        <p:spPr bwMode="auto">
          <a:xfrm>
            <a:off x="652647" y="1036367"/>
            <a:ext cx="10979674" cy="1471587"/>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6695769" y="6352605"/>
            <a:ext cx="2136059" cy="307777"/>
          </a:xfrm>
          <a:prstGeom prst="rect">
            <a:avLst/>
          </a:prstGeom>
          <a:noFill/>
        </p:spPr>
        <p:txBody>
          <a:bodyPr wrap="square" rtlCol="0">
            <a:spAutoFit/>
          </a:bodyPr>
          <a:lstStyle/>
          <a:p>
            <a:r>
              <a:rPr lang="en-US" sz="1400" dirty="0"/>
              <a:t>Dinov, et al., </a:t>
            </a:r>
            <a:r>
              <a:rPr lang="en-US" sz="1400" i="1" dirty="0" err="1"/>
              <a:t>PLoS</a:t>
            </a:r>
            <a:r>
              <a:rPr lang="en-US" sz="1400" dirty="0"/>
              <a:t>, </a:t>
            </a:r>
            <a:r>
              <a:rPr lang="en-US" sz="1400" dirty="0" smtClean="0"/>
              <a:t>2016</a:t>
            </a:r>
            <a:endParaRPr lang="en-US" sz="1400" dirty="0"/>
          </a:p>
        </p:txBody>
      </p:sp>
    </p:spTree>
    <p:extLst>
      <p:ext uri="{BB962C8B-B14F-4D97-AF65-F5344CB8AC3E}">
        <p14:creationId xmlns:p14="http://schemas.microsoft.com/office/powerpoint/2010/main" val="8413602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2000"/>
                                  </p:stCondLst>
                                  <p:childTnLst>
                                    <p:set>
                                      <p:cBhvr>
                                        <p:cTn id="6" dur="1" fill="hold">
                                          <p:stCondLst>
                                            <p:cond delay="0"/>
                                          </p:stCondLst>
                                        </p:cTn>
                                        <p:tgtEl>
                                          <p:spTgt spid="38"/>
                                        </p:tgtEl>
                                        <p:attrNameLst>
                                          <p:attrName>style.visibility</p:attrName>
                                        </p:attrNameLst>
                                      </p:cBhvr>
                                      <p:to>
                                        <p:strVal val="visible"/>
                                      </p:to>
                                    </p:set>
                                    <p:animEffect transition="in" filter="wheel(1)">
                                      <p:cBhvr>
                                        <p:cTn id="7" dur="2000"/>
                                        <p:tgtEl>
                                          <p:spTgt spid="38"/>
                                        </p:tgtEl>
                                      </p:cBhvr>
                                    </p:animEffect>
                                  </p:childTnLst>
                                </p:cTn>
                              </p:par>
                            </p:childTnLst>
                          </p:cTn>
                        </p:par>
                        <p:par>
                          <p:cTn id="8" fill="hold">
                            <p:stCondLst>
                              <p:cond delay="4000"/>
                            </p:stCondLst>
                            <p:childTnLst>
                              <p:par>
                                <p:cTn id="9" presetID="22" presetClass="entr" presetSubtype="1" fill="hold" nodeType="afterEffect">
                                  <p:stCondLst>
                                    <p:cond delay="2000"/>
                                  </p:stCondLst>
                                  <p:childTnLst>
                                    <p:set>
                                      <p:cBhvr>
                                        <p:cTn id="10" dur="1" fill="hold">
                                          <p:stCondLst>
                                            <p:cond delay="0"/>
                                          </p:stCondLst>
                                        </p:cTn>
                                        <p:tgtEl>
                                          <p:spTgt spid="39"/>
                                        </p:tgtEl>
                                        <p:attrNameLst>
                                          <p:attrName>style.visibility</p:attrName>
                                        </p:attrNameLst>
                                      </p:cBhvr>
                                      <p:to>
                                        <p:strVal val="visible"/>
                                      </p:to>
                                    </p:set>
                                    <p:animEffect transition="in" filter="wipe(up)">
                                      <p:cBhvr>
                                        <p:cTn id="11" dur="2000"/>
                                        <p:tgtEl>
                                          <p:spTgt spid="39"/>
                                        </p:tgtEl>
                                      </p:cBhvr>
                                    </p:animEffect>
                                  </p:childTnLst>
                                </p:cTn>
                              </p:par>
                            </p:childTnLst>
                          </p:cTn>
                        </p:par>
                        <p:par>
                          <p:cTn id="12" fill="hold">
                            <p:stCondLst>
                              <p:cond delay="8000"/>
                            </p:stCondLst>
                            <p:childTnLst>
                              <p:par>
                                <p:cTn id="13" presetID="22" presetClass="entr" presetSubtype="1" fill="hold" grpId="0" nodeType="afterEffect">
                                  <p:stCondLst>
                                    <p:cond delay="200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2000"/>
                                        <p:tgtEl>
                                          <p:spTgt spid="40"/>
                                        </p:tgtEl>
                                      </p:cBhvr>
                                    </p:animEffect>
                                  </p:childTnLst>
                                </p:cTn>
                              </p:par>
                            </p:childTnLst>
                          </p:cTn>
                        </p:par>
                        <p:par>
                          <p:cTn id="16" fill="hold">
                            <p:stCondLst>
                              <p:cond delay="12000"/>
                            </p:stCondLst>
                            <p:childTnLst>
                              <p:par>
                                <p:cTn id="17" presetID="22" presetClass="entr" presetSubtype="1" fill="hold" nodeType="after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70584" y="6473786"/>
            <a:ext cx="1670009" cy="276999"/>
          </a:xfrm>
          <a:prstGeom prst="rect">
            <a:avLst/>
          </a:prstGeom>
          <a:noFill/>
        </p:spPr>
        <p:txBody>
          <a:bodyPr wrap="none" rtlCol="0">
            <a:spAutoFit/>
          </a:bodyPr>
          <a:lstStyle/>
          <a:p>
            <a:r>
              <a:rPr lang="en-US" sz="1200" dirty="0"/>
              <a:t>Dinov, et al., </a:t>
            </a:r>
            <a:r>
              <a:rPr lang="en-US" sz="1200" i="1" dirty="0" err="1"/>
              <a:t>PLoS</a:t>
            </a:r>
            <a:r>
              <a:rPr lang="en-US" sz="1200" dirty="0"/>
              <a:t>, </a:t>
            </a:r>
            <a:r>
              <a:rPr lang="en-US" sz="1200" dirty="0" smtClean="0"/>
              <a:t>2016</a:t>
            </a:r>
            <a:endParaRPr lang="en-US" sz="1200" dirty="0"/>
          </a:p>
        </p:txBody>
      </p:sp>
      <p:graphicFrame>
        <p:nvGraphicFramePr>
          <p:cNvPr id="3" name="Table 2"/>
          <p:cNvGraphicFramePr>
            <a:graphicFrameLocks noGrp="1"/>
          </p:cNvGraphicFramePr>
          <p:nvPr>
            <p:extLst>
              <p:ext uri="{D42A27DB-BD31-4B8C-83A1-F6EECF244321}">
                <p14:modId xmlns:p14="http://schemas.microsoft.com/office/powerpoint/2010/main" val="1975560211"/>
              </p:ext>
            </p:extLst>
          </p:nvPr>
        </p:nvGraphicFramePr>
        <p:xfrm>
          <a:off x="435714" y="1159558"/>
          <a:ext cx="11306012" cy="5210318"/>
        </p:xfrm>
        <a:graphic>
          <a:graphicData uri="http://schemas.openxmlformats.org/drawingml/2006/table">
            <a:tbl>
              <a:tblPr firstRow="1" firstCol="1" bandRow="1">
                <a:tableStyleId>{5C22544A-7EE6-4342-B048-85BDC9FD1C3A}</a:tableStyleId>
              </a:tblPr>
              <a:tblGrid>
                <a:gridCol w="2166232"/>
                <a:gridCol w="660793"/>
                <a:gridCol w="565406"/>
                <a:gridCol w="539229"/>
                <a:gridCol w="550747"/>
                <a:gridCol w="550747"/>
                <a:gridCol w="939201"/>
                <a:gridCol w="985271"/>
                <a:gridCol w="946530"/>
                <a:gridCol w="1048094"/>
                <a:gridCol w="1176881"/>
                <a:gridCol w="1176881"/>
              </a:tblGrid>
              <a:tr h="708578">
                <a:tc gridSpan="12">
                  <a:txBody>
                    <a:bodyPr/>
                    <a:lstStyle/>
                    <a:p>
                      <a:pPr marL="0" marR="0" algn="ctr">
                        <a:spcBef>
                          <a:spcPts val="0"/>
                        </a:spcBef>
                        <a:spcAft>
                          <a:spcPts val="0"/>
                        </a:spcAft>
                      </a:pPr>
                      <a:r>
                        <a:rPr lang="en-US" sz="2000" dirty="0" smtClean="0">
                          <a:effectLst/>
                        </a:rPr>
                        <a:t>Best Machine Learning Based Classification Results</a:t>
                      </a:r>
                    </a:p>
                    <a:p>
                      <a:pPr marL="0" marR="0" algn="ctr">
                        <a:spcBef>
                          <a:spcPts val="0"/>
                        </a:spcBef>
                        <a:spcAft>
                          <a:spcPts val="0"/>
                        </a:spcAft>
                      </a:pPr>
                      <a:r>
                        <a:rPr lang="en-US" sz="2000" dirty="0" smtClean="0">
                          <a:effectLst/>
                        </a:rPr>
                        <a:t>(</a:t>
                      </a:r>
                      <a:r>
                        <a:rPr lang="en-US" sz="2000" dirty="0">
                          <a:effectLst/>
                        </a:rPr>
                        <a:t>according to average measures of 5-fold cross-validation</a:t>
                      </a:r>
                      <a:r>
                        <a:rPr lang="en-US" sz="2000" dirty="0" smtClean="0">
                          <a:effectLst/>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900348">
                <a:tc>
                  <a:txBody>
                    <a:bodyPr/>
                    <a:lstStyle/>
                    <a:p>
                      <a:pPr marL="0" marR="0" algn="ctr">
                        <a:spcBef>
                          <a:spcPts val="0"/>
                        </a:spcBef>
                        <a:spcAft>
                          <a:spcPts val="0"/>
                        </a:spcAft>
                      </a:pPr>
                      <a:r>
                        <a:rPr lang="en-US" sz="2800">
                          <a:effectLst/>
                        </a:rPr>
                        <a:t>Data Strata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Classifier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FP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TP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TN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FN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Accu</a:t>
                      </a:r>
                      <a:r>
                        <a:rPr lang="en-US" sz="1800" dirty="0" smtClean="0">
                          <a:effectLst/>
                        </a:rPr>
                        <a:t>-racy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Sensi-tivity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Speci-ficity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positive predictive value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negative predictive value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log odds ratio</a:t>
                      </a:r>
                      <a:endParaRPr lang="en-US" sz="2800">
                        <a:effectLst/>
                      </a:endParaRPr>
                    </a:p>
                    <a:p>
                      <a:pPr marL="0" marR="0" algn="ctr">
                        <a:spcBef>
                          <a:spcPts val="0"/>
                        </a:spcBef>
                        <a:spcAft>
                          <a:spcPts val="0"/>
                        </a:spcAft>
                      </a:pPr>
                      <a:r>
                        <a:rPr lang="en-US" sz="1800">
                          <a:effectLst/>
                        </a:rPr>
                        <a:t>(LOR)</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115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0.99632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0.99414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0.99826</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0.998039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0.9948097</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11.4882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svm</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0.98529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0.99414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0.97743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0.975096</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0.9946996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8.902166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a:effectLst/>
                        </a:rPr>
                        <a:t>svm</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0.97978</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0.99023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0.97049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0.967557</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0.9911348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8.1120092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0.98529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0.98242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0.98785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0.986275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0.9844291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201295" algn="ctr">
                        <a:spcBef>
                          <a:spcPts val="0"/>
                        </a:spcBef>
                        <a:spcAft>
                          <a:spcPts val="0"/>
                        </a:spcAft>
                      </a:pPr>
                      <a:r>
                        <a:rPr lang="en-US" sz="1800" dirty="0" smtClean="0">
                          <a:effectLst/>
                        </a:rPr>
                        <a:t>8.4214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unbalanced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25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54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0.98753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0.96875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0.99634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0.9855072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9.039789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unbalanced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24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61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0.96599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0.92969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0.98083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0.971519</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6.516987</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5" name="Title 1"/>
          <p:cNvSpPr txBox="1">
            <a:spLocks/>
          </p:cNvSpPr>
          <p:nvPr/>
        </p:nvSpPr>
        <p:spPr>
          <a:xfrm>
            <a:off x="83127" y="121212"/>
            <a:ext cx="11752117" cy="106643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dirty="0" smtClean="0">
                <a:latin typeface="Palatino Linotype" pitchFamily="18" charset="0"/>
                <a:cs typeface="Arial" pitchFamily="34" charset="0"/>
              </a:rPr>
              <a:t>Predictive Big Data Analytics: Applications to Parkinson’s Disease</a:t>
            </a:r>
            <a:endParaRPr lang="en-US" sz="3100" dirty="0">
              <a:latin typeface="Palatino Linotype" pitchFamily="18" charset="0"/>
              <a:cs typeface="Arial" pitchFamily="34" charset="0"/>
            </a:endParaRPr>
          </a:p>
        </p:txBody>
      </p:sp>
    </p:spTree>
    <p:extLst>
      <p:ext uri="{BB962C8B-B14F-4D97-AF65-F5344CB8AC3E}">
        <p14:creationId xmlns:p14="http://schemas.microsoft.com/office/powerpoint/2010/main" val="3880996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58757" y="85726"/>
            <a:ext cx="5485442" cy="733425"/>
          </a:xfrm>
        </p:spPr>
        <p:txBody>
          <a:bodyPr/>
          <a:lstStyle/>
          <a:p>
            <a:r>
              <a:rPr lang="en-US" sz="3500" dirty="0">
                <a:effectLst>
                  <a:outerShdw blurRad="38100" dist="38100" dir="2700000" algn="tl">
                    <a:srgbClr val="000000">
                      <a:alpha val="43137"/>
                    </a:srgbClr>
                  </a:outerShdw>
                </a:effectLst>
                <a:latin typeface="Palatino Linotype" pitchFamily="18" charset="0"/>
                <a:cs typeface="Arial" pitchFamily="34" charset="0"/>
              </a:rPr>
              <a:t>SOCR Big Data Dashboard</a:t>
            </a:r>
          </a:p>
        </p:txBody>
      </p:sp>
      <p:sp>
        <p:nvSpPr>
          <p:cNvPr id="3" name="Rectangle 2"/>
          <p:cNvSpPr/>
          <p:nvPr/>
        </p:nvSpPr>
        <p:spPr>
          <a:xfrm>
            <a:off x="5315908" y="728365"/>
            <a:ext cx="5329921" cy="446276"/>
          </a:xfrm>
          <a:prstGeom prst="rect">
            <a:avLst/>
          </a:prstGeom>
        </p:spPr>
        <p:txBody>
          <a:bodyPr wrap="none">
            <a:spAutoFit/>
          </a:bodyPr>
          <a:lstStyle/>
          <a:p>
            <a:r>
              <a:rPr lang="en-US" sz="2300" b="1" u="sng" dirty="0">
                <a:solidFill>
                  <a:srgbClr val="33CC33"/>
                </a:solidFill>
              </a:rPr>
              <a:t>http://socr.umich.edu/HTML5/Dashboard</a:t>
            </a:r>
          </a:p>
        </p:txBody>
      </p:sp>
      <p:grpSp>
        <p:nvGrpSpPr>
          <p:cNvPr id="5" name="Group 4"/>
          <p:cNvGrpSpPr/>
          <p:nvPr/>
        </p:nvGrpSpPr>
        <p:grpSpPr>
          <a:xfrm>
            <a:off x="1004453" y="0"/>
            <a:ext cx="3781427" cy="6752548"/>
            <a:chOff x="-3048000" y="-1714500"/>
            <a:chExt cx="13335000" cy="23812500"/>
          </a:xfrm>
        </p:grpSpPr>
        <p:pic>
          <p:nvPicPr>
            <p:cNvPr id="6" name="Picture 5"/>
            <p:cNvPicPr>
              <a:picLocks noChangeAspect="1"/>
            </p:cNvPicPr>
            <p:nvPr/>
          </p:nvPicPr>
          <p:blipFill rotWithShape="1">
            <a:blip r:embed="rId3"/>
            <a:srcRect r="27083"/>
            <a:stretch/>
          </p:blipFill>
          <p:spPr>
            <a:xfrm>
              <a:off x="-3048000" y="-1714500"/>
              <a:ext cx="13335000" cy="10287000"/>
            </a:xfrm>
            <a:prstGeom prst="rect">
              <a:avLst/>
            </a:prstGeom>
          </p:spPr>
        </p:pic>
        <p:pic>
          <p:nvPicPr>
            <p:cNvPr id="7" name="Picture 6"/>
            <p:cNvPicPr>
              <a:picLocks noChangeAspect="1"/>
            </p:cNvPicPr>
            <p:nvPr/>
          </p:nvPicPr>
          <p:blipFill rotWithShape="1">
            <a:blip r:embed="rId4"/>
            <a:srcRect t="10556" r="27188"/>
            <a:stretch/>
          </p:blipFill>
          <p:spPr>
            <a:xfrm>
              <a:off x="-3048000" y="7943850"/>
              <a:ext cx="13315950" cy="9201150"/>
            </a:xfrm>
            <a:prstGeom prst="rect">
              <a:avLst/>
            </a:prstGeom>
          </p:spPr>
        </p:pic>
        <p:pic>
          <p:nvPicPr>
            <p:cNvPr id="8" name="Picture 7"/>
            <p:cNvPicPr>
              <a:picLocks noChangeAspect="1"/>
            </p:cNvPicPr>
            <p:nvPr/>
          </p:nvPicPr>
          <p:blipFill rotWithShape="1">
            <a:blip r:embed="rId5"/>
            <a:srcRect t="10741" r="27083"/>
            <a:stretch/>
          </p:blipFill>
          <p:spPr>
            <a:xfrm>
              <a:off x="-3048000" y="11220450"/>
              <a:ext cx="13335000" cy="9182100"/>
            </a:xfrm>
            <a:prstGeom prst="rect">
              <a:avLst/>
            </a:prstGeom>
          </p:spPr>
        </p:pic>
        <p:pic>
          <p:nvPicPr>
            <p:cNvPr id="9" name="Picture 8"/>
            <p:cNvPicPr>
              <a:picLocks noChangeAspect="1"/>
            </p:cNvPicPr>
            <p:nvPr/>
          </p:nvPicPr>
          <p:blipFill rotWithShape="1">
            <a:blip r:embed="rId6"/>
            <a:srcRect t="39815" r="27292" b="7222"/>
            <a:stretch/>
          </p:blipFill>
          <p:spPr>
            <a:xfrm>
              <a:off x="-3048000" y="16649700"/>
              <a:ext cx="13296900" cy="5448300"/>
            </a:xfrm>
            <a:prstGeom prst="rect">
              <a:avLst/>
            </a:prstGeom>
          </p:spPr>
        </p:pic>
      </p:grpSp>
      <p:sp>
        <p:nvSpPr>
          <p:cNvPr id="4" name="Rectangle 3"/>
          <p:cNvSpPr/>
          <p:nvPr/>
        </p:nvSpPr>
        <p:spPr>
          <a:xfrm>
            <a:off x="5315908" y="1174641"/>
            <a:ext cx="6420500" cy="5262979"/>
          </a:xfrm>
          <a:prstGeom prst="rect">
            <a:avLst/>
          </a:prstGeom>
        </p:spPr>
        <p:txBody>
          <a:bodyPr wrap="square">
            <a:spAutoFit/>
          </a:bodyPr>
          <a:lstStyle/>
          <a:p>
            <a:pPr marL="285750" indent="-285750">
              <a:buFont typeface="Wingdings" panose="05000000000000000000" pitchFamily="2" charset="2"/>
              <a:buChar char="q"/>
            </a:pPr>
            <a:r>
              <a:rPr lang="en-US" sz="2400" dirty="0"/>
              <a:t>Web-service combining and integrating multi-source socioeconomic and medical datasets </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Big data analytic processing</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Interface for exploratory navigation, manipulation and visualization</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Adding/removing of visual queries and interactive exploration of multivariate associations</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Powerful HTML5 technology enabling mobile on-demand computing</a:t>
            </a:r>
          </a:p>
        </p:txBody>
      </p:sp>
      <p:sp>
        <p:nvSpPr>
          <p:cNvPr id="10" name="TextBox 9"/>
          <p:cNvSpPr txBox="1"/>
          <p:nvPr/>
        </p:nvSpPr>
        <p:spPr>
          <a:xfrm>
            <a:off x="8808238" y="6437620"/>
            <a:ext cx="2479753" cy="307777"/>
          </a:xfrm>
          <a:prstGeom prst="rect">
            <a:avLst/>
          </a:prstGeom>
          <a:noFill/>
        </p:spPr>
        <p:txBody>
          <a:bodyPr wrap="square" rtlCol="0">
            <a:spAutoFit/>
          </a:bodyPr>
          <a:lstStyle/>
          <a:p>
            <a:r>
              <a:rPr lang="en-US" sz="1400" i="1" dirty="0"/>
              <a:t>Husain, et al., 2015, J Big Data</a:t>
            </a:r>
          </a:p>
        </p:txBody>
      </p:sp>
    </p:spTree>
    <p:extLst>
      <p:ext uri="{BB962C8B-B14F-4D97-AF65-F5344CB8AC3E}">
        <p14:creationId xmlns:p14="http://schemas.microsoft.com/office/powerpoint/2010/main" val="19648241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8"/>
            <a:ext cx="11252200" cy="1325563"/>
          </a:xfrm>
        </p:spPr>
        <p:txBody>
          <a:bodyPr>
            <a:normAutofit/>
          </a:bodyPr>
          <a:lstStyle/>
          <a:p>
            <a:pPr algn="ctr"/>
            <a:r>
              <a:rPr lang="en-US" sz="7200" b="1" dirty="0"/>
              <a:t>Shareable Resources</a:t>
            </a:r>
          </a:p>
        </p:txBody>
      </p:sp>
      <p:sp>
        <p:nvSpPr>
          <p:cNvPr id="4" name="Content Placeholder 3"/>
          <p:cNvSpPr>
            <a:spLocks noGrp="1"/>
          </p:cNvSpPr>
          <p:nvPr>
            <p:ph idx="1"/>
          </p:nvPr>
        </p:nvSpPr>
        <p:spPr>
          <a:xfrm>
            <a:off x="252589" y="1791757"/>
            <a:ext cx="11830756" cy="3988153"/>
          </a:xfrm>
        </p:spPr>
        <p:txBody>
          <a:bodyPr>
            <a:noAutofit/>
          </a:bodyPr>
          <a:lstStyle/>
          <a:p>
            <a:pPr>
              <a:lnSpc>
                <a:spcPct val="100000"/>
              </a:lnSpc>
              <a:spcBef>
                <a:spcPts val="0"/>
              </a:spcBef>
            </a:pPr>
            <a:r>
              <a:rPr lang="en-US" dirty="0" smtClean="0"/>
              <a:t>Use the web-form to </a:t>
            </a:r>
            <a:r>
              <a:rPr lang="en-US" dirty="0"/>
              <a:t>submit items for inclusion in the sharable </a:t>
            </a:r>
            <a:r>
              <a:rPr lang="en-US" dirty="0" smtClean="0"/>
              <a:t>resources </a:t>
            </a:r>
          </a:p>
          <a:p>
            <a:pPr>
              <a:lnSpc>
                <a:spcPct val="100000"/>
              </a:lnSpc>
              <a:spcBef>
                <a:spcPts val="0"/>
              </a:spcBef>
            </a:pPr>
            <a:r>
              <a:rPr lang="en-US" dirty="0" smtClean="0"/>
              <a:t>Examples </a:t>
            </a:r>
            <a:r>
              <a:rPr lang="en-US" dirty="0"/>
              <a:t>(not an exclusive list) of appropriate resources </a:t>
            </a:r>
            <a:r>
              <a:rPr lang="en-US" dirty="0" smtClean="0"/>
              <a:t>include:</a:t>
            </a:r>
          </a:p>
          <a:p>
            <a:pPr marL="0" indent="0">
              <a:lnSpc>
                <a:spcPct val="100000"/>
              </a:lnSpc>
              <a:spcBef>
                <a:spcPts val="0"/>
              </a:spcBef>
              <a:buNone/>
            </a:pPr>
            <a:endParaRPr lang="en-US" dirty="0"/>
          </a:p>
          <a:p>
            <a:pPr lvl="1">
              <a:lnSpc>
                <a:spcPct val="100000"/>
              </a:lnSpc>
              <a:spcBef>
                <a:spcPts val="0"/>
              </a:spcBef>
              <a:buFont typeface="Courier New" panose="02070309020205020404" pitchFamily="49" charset="0"/>
              <a:buChar char="o"/>
            </a:pPr>
            <a:r>
              <a:rPr lang="en-US" dirty="0" smtClean="0"/>
              <a:t>Highly </a:t>
            </a:r>
            <a:r>
              <a:rPr lang="en-US" dirty="0"/>
              <a:t>scalable APIs </a:t>
            </a:r>
          </a:p>
          <a:p>
            <a:pPr lvl="1">
              <a:lnSpc>
                <a:spcPct val="100000"/>
              </a:lnSpc>
              <a:spcBef>
                <a:spcPts val="0"/>
              </a:spcBef>
              <a:buFont typeface="Courier New" panose="02070309020205020404" pitchFamily="49" charset="0"/>
              <a:buChar char="o"/>
            </a:pPr>
            <a:r>
              <a:rPr lang="en-US" dirty="0" smtClean="0"/>
              <a:t>Relevant </a:t>
            </a:r>
            <a:r>
              <a:rPr lang="en-US" dirty="0"/>
              <a:t>publications </a:t>
            </a:r>
          </a:p>
          <a:p>
            <a:pPr lvl="1">
              <a:lnSpc>
                <a:spcPct val="100000"/>
              </a:lnSpc>
              <a:spcBef>
                <a:spcPts val="0"/>
              </a:spcBef>
              <a:buFont typeface="Courier New" panose="02070309020205020404" pitchFamily="49" charset="0"/>
              <a:buChar char="o"/>
            </a:pPr>
            <a:r>
              <a:rPr lang="en-US" dirty="0" smtClean="0"/>
              <a:t>Cloud-services</a:t>
            </a:r>
            <a:endParaRPr lang="en-US" dirty="0"/>
          </a:p>
          <a:p>
            <a:pPr lvl="1">
              <a:lnSpc>
                <a:spcPct val="100000"/>
              </a:lnSpc>
              <a:spcBef>
                <a:spcPts val="0"/>
              </a:spcBef>
              <a:buFont typeface="Courier New" panose="02070309020205020404" pitchFamily="49" charset="0"/>
              <a:buChar char="o"/>
            </a:pPr>
            <a:r>
              <a:rPr lang="en-US" dirty="0" smtClean="0"/>
              <a:t>Computational </a:t>
            </a:r>
            <a:r>
              <a:rPr lang="en-US" dirty="0"/>
              <a:t>Resources</a:t>
            </a:r>
          </a:p>
          <a:p>
            <a:pPr lvl="1">
              <a:lnSpc>
                <a:spcPct val="100000"/>
              </a:lnSpc>
              <a:spcBef>
                <a:spcPts val="0"/>
              </a:spcBef>
              <a:buFont typeface="Courier New" panose="02070309020205020404" pitchFamily="49" charset="0"/>
              <a:buChar char="o"/>
            </a:pPr>
            <a:r>
              <a:rPr lang="en-US" dirty="0" smtClean="0"/>
              <a:t>Algorithms</a:t>
            </a:r>
            <a:r>
              <a:rPr lang="en-US" dirty="0"/>
              <a:t>, methods, techniques</a:t>
            </a:r>
          </a:p>
          <a:p>
            <a:pPr lvl="1">
              <a:lnSpc>
                <a:spcPct val="100000"/>
              </a:lnSpc>
              <a:spcBef>
                <a:spcPts val="0"/>
              </a:spcBef>
              <a:buFont typeface="Courier New" panose="02070309020205020404" pitchFamily="49" charset="0"/>
              <a:buChar char="o"/>
            </a:pPr>
            <a:r>
              <a:rPr lang="en-US" dirty="0" smtClean="0"/>
              <a:t>Education </a:t>
            </a:r>
            <a:r>
              <a:rPr lang="en-US" dirty="0"/>
              <a:t>and Training Opportunities</a:t>
            </a:r>
          </a:p>
        </p:txBody>
      </p:sp>
      <p:sp>
        <p:nvSpPr>
          <p:cNvPr id="2" name="Rectangle 1"/>
          <p:cNvSpPr/>
          <p:nvPr/>
        </p:nvSpPr>
        <p:spPr>
          <a:xfrm>
            <a:off x="3751516" y="6118046"/>
            <a:ext cx="3511539" cy="523220"/>
          </a:xfrm>
          <a:prstGeom prst="rect">
            <a:avLst/>
          </a:prstGeom>
        </p:spPr>
        <p:txBody>
          <a:bodyPr wrap="none">
            <a:spAutoFit/>
          </a:bodyPr>
          <a:lstStyle/>
          <a:p>
            <a:r>
              <a:rPr lang="en-US" sz="2800" b="1" dirty="0">
                <a:hlinkClick r:id="rId2"/>
              </a:rPr>
              <a:t>https://</a:t>
            </a:r>
            <a:r>
              <a:rPr lang="en-US" sz="2800" b="1" dirty="0" smtClean="0">
                <a:hlinkClick r:id="rId2"/>
              </a:rPr>
              <a:t>goo.gl/gpTrRg</a:t>
            </a:r>
            <a:r>
              <a:rPr lang="en-US" sz="2800" b="1" dirty="0" smtClean="0"/>
              <a:t> </a:t>
            </a:r>
            <a:endParaRPr lang="en-US" sz="2800" b="1" dirty="0"/>
          </a:p>
        </p:txBody>
      </p:sp>
    </p:spTree>
    <p:extLst>
      <p:ext uri="{BB962C8B-B14F-4D97-AF65-F5344CB8AC3E}">
        <p14:creationId xmlns:p14="http://schemas.microsoft.com/office/powerpoint/2010/main" val="35037724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0" y="76013"/>
            <a:ext cx="11866418"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200" dirty="0">
                <a:solidFill>
                  <a:schemeClr val="tx1"/>
                </a:solidFill>
              </a:rPr>
              <a:t>SOCR Dashboard (Exploratory Big Data Analytics): </a:t>
            </a:r>
            <a:r>
              <a:rPr lang="en-US" sz="3200" u="sng" dirty="0">
                <a:solidFill>
                  <a:schemeClr val="tx1"/>
                </a:solidFill>
              </a:rPr>
              <a:t>Data Fusion</a:t>
            </a:r>
          </a:p>
        </p:txBody>
      </p:sp>
      <p:sp>
        <p:nvSpPr>
          <p:cNvPr id="2" name="TextBox 1"/>
          <p:cNvSpPr txBox="1"/>
          <p:nvPr/>
        </p:nvSpPr>
        <p:spPr>
          <a:xfrm>
            <a:off x="424296" y="6368164"/>
            <a:ext cx="4206473" cy="369332"/>
          </a:xfrm>
          <a:prstGeom prst="rect">
            <a:avLst/>
          </a:prstGeom>
          <a:noFill/>
        </p:spPr>
        <p:txBody>
          <a:bodyPr wrap="none" rtlCol="0">
            <a:spAutoFit/>
          </a:bodyPr>
          <a:lstStyle/>
          <a:p>
            <a:r>
              <a:rPr lang="en-US" b="1" u="sng" dirty="0"/>
              <a:t>http://socr.umich.edu/HTML5/Dashboard</a:t>
            </a:r>
            <a:endParaRPr lang="en-US" dirty="0"/>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92" t="8889" r="8125" b="9444"/>
          <a:stretch/>
        </p:blipFill>
        <p:spPr bwMode="auto">
          <a:xfrm>
            <a:off x="162167" y="1336744"/>
            <a:ext cx="7585005" cy="43782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83" t="12963" r="2187" b="13889"/>
          <a:stretch/>
        </p:blipFill>
        <p:spPr bwMode="auto">
          <a:xfrm>
            <a:off x="1604036" y="1709549"/>
            <a:ext cx="7639801" cy="41509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292" t="12592" r="3229" b="6482"/>
          <a:stretch/>
        </p:blipFill>
        <p:spPr bwMode="auto">
          <a:xfrm>
            <a:off x="3067388" y="1428347"/>
            <a:ext cx="7676957" cy="46920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rotWithShape="1">
          <a:blip r:embed="rId6"/>
          <a:srcRect l="2500" t="10001" r="34063" b="3703"/>
          <a:stretch/>
        </p:blipFill>
        <p:spPr>
          <a:xfrm>
            <a:off x="6120525" y="1413165"/>
            <a:ext cx="6510351" cy="49816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9693708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par>
                          <p:cTn id="8" fill="hold">
                            <p:stCondLst>
                              <p:cond delay="3000"/>
                            </p:stCondLst>
                            <p:childTnLst>
                              <p:par>
                                <p:cTn id="9" presetID="22" presetClass="entr" presetSubtype="8" fill="hold" nodeType="afterEffect">
                                  <p:stCondLst>
                                    <p:cond delay="50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000"/>
                                        <p:tgtEl>
                                          <p:spTgt spid="8"/>
                                        </p:tgtEl>
                                      </p:cBhvr>
                                    </p:animEffect>
                                  </p:childTnLst>
                                </p:cTn>
                              </p:par>
                            </p:childTnLst>
                          </p:cTn>
                        </p:par>
                        <p:par>
                          <p:cTn id="12" fill="hold">
                            <p:stCondLst>
                              <p:cond delay="10000"/>
                            </p:stCondLst>
                            <p:childTnLst>
                              <p:par>
                                <p:cTn id="13" presetID="22" presetClass="entr" presetSubtype="8" fill="hold" nodeType="afterEffect">
                                  <p:stCondLst>
                                    <p:cond delay="50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000"/>
                                        <p:tgtEl>
                                          <p:spTgt spid="9"/>
                                        </p:tgtEl>
                                      </p:cBhvr>
                                    </p:animEffect>
                                  </p:childTnLst>
                                </p:cTn>
                              </p:par>
                            </p:childTnLst>
                          </p:cTn>
                        </p:par>
                        <p:par>
                          <p:cTn id="16" fill="hold">
                            <p:stCondLst>
                              <p:cond delay="17000"/>
                            </p:stCondLst>
                            <p:childTnLst>
                              <p:par>
                                <p:cTn id="17" presetID="22" presetClass="entr" presetSubtype="8" fill="hold" nodeType="afterEffect">
                                  <p:stCondLst>
                                    <p:cond delay="5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197427" y="76013"/>
            <a:ext cx="11887200"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200" dirty="0">
                <a:solidFill>
                  <a:schemeClr val="tx1"/>
                </a:solidFill>
              </a:rPr>
              <a:t>SOCR Dashboard (Exploratory Big Data Analytics): </a:t>
            </a:r>
            <a:r>
              <a:rPr lang="en-US" sz="3200" u="sng" dirty="0">
                <a:solidFill>
                  <a:schemeClr val="tx1"/>
                </a:solidFill>
              </a:rPr>
              <a:t>Associations</a:t>
            </a: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t="2599" r="1907" b="48513"/>
          <a:stretch/>
        </p:blipFill>
        <p:spPr bwMode="auto">
          <a:xfrm>
            <a:off x="371061" y="1293030"/>
            <a:ext cx="5353782" cy="4756739"/>
          </a:xfrm>
          <a:prstGeom prst="round2DiagRect">
            <a:avLst>
              <a:gd name="adj1" fmla="val 16667"/>
              <a:gd name="adj2" fmla="val 0"/>
            </a:avLst>
          </a:prstGeom>
          <a:ln w="88900" cap="sq">
            <a:solidFill>
              <a:srgbClr val="00B0F0"/>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pic>
        <p:nvPicPr>
          <p:cNvPr id="7" name="Picture 6"/>
          <p:cNvPicPr/>
          <p:nvPr/>
        </p:nvPicPr>
        <p:blipFill rotWithShape="1">
          <a:blip r:embed="rId3" cstate="print">
            <a:extLst>
              <a:ext uri="{28A0092B-C50C-407E-A947-70E740481C1C}">
                <a14:useLocalDpi xmlns:a14="http://schemas.microsoft.com/office/drawing/2010/main" val="0"/>
              </a:ext>
            </a:extLst>
          </a:blip>
          <a:srcRect t="54500" r="21914"/>
          <a:stretch/>
        </p:blipFill>
        <p:spPr bwMode="auto">
          <a:xfrm>
            <a:off x="6780330" y="1351496"/>
            <a:ext cx="4460526" cy="4639806"/>
          </a:xfrm>
          <a:prstGeom prst="round2DiagRect">
            <a:avLst>
              <a:gd name="adj1" fmla="val 16667"/>
              <a:gd name="adj2" fmla="val 0"/>
            </a:avLst>
          </a:prstGeom>
          <a:ln w="88900" cap="sq">
            <a:solidFill>
              <a:srgbClr val="00B0F0"/>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2913190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3000"/>
                            </p:stCondLst>
                            <p:childTnLst>
                              <p:par>
                                <p:cTn id="9" presetID="21" presetClass="entr" presetSubtype="1" fill="hold" nodeType="afterEffect">
                                  <p:stCondLst>
                                    <p:cond delay="500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332509" y="221486"/>
            <a:ext cx="11180618"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000" dirty="0">
                <a:solidFill>
                  <a:schemeClr val="tx1"/>
                </a:solidFill>
              </a:rPr>
              <a:t>Compressive Big Data Analytics (CBDA)</a:t>
            </a:r>
          </a:p>
        </p:txBody>
      </p:sp>
      <p:sp>
        <p:nvSpPr>
          <p:cNvPr id="15" name="Content Placeholder 1"/>
          <p:cNvSpPr txBox="1">
            <a:spLocks/>
          </p:cNvSpPr>
          <p:nvPr/>
        </p:nvSpPr>
        <p:spPr bwMode="auto">
          <a:xfrm>
            <a:off x="945573" y="1136487"/>
            <a:ext cx="10087078" cy="5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a:t>The foundation for Compressive Big Data Analytics (CBDA) involves</a:t>
            </a:r>
          </a:p>
          <a:p>
            <a:pPr marL="800100" lvl="1" indent="-342900" algn="l">
              <a:buFont typeface="Courier New" panose="02070309020205020404" pitchFamily="49" charset="0"/>
              <a:buChar char="o"/>
            </a:pPr>
            <a:r>
              <a:rPr lang="en-US" sz="2400" dirty="0"/>
              <a:t>Iteratively generating random (sub)samples from the Big Data collection. </a:t>
            </a:r>
          </a:p>
          <a:p>
            <a:pPr marL="800100" lvl="1" indent="-342900" algn="l">
              <a:buFont typeface="Courier New" panose="02070309020205020404" pitchFamily="49" charset="0"/>
              <a:buChar char="o"/>
            </a:pPr>
            <a:r>
              <a:rPr lang="en-US" sz="2400" dirty="0"/>
              <a:t>Then, using classical techniques to obtain model-based or non-parametric inference based on the sample. </a:t>
            </a:r>
          </a:p>
          <a:p>
            <a:pPr marL="800100" lvl="1" indent="-342900" algn="l">
              <a:buFont typeface="Courier New" panose="02070309020205020404" pitchFamily="49" charset="0"/>
              <a:buChar char="o"/>
            </a:pPr>
            <a:r>
              <a:rPr lang="en-US" sz="2400" dirty="0"/>
              <a:t>Next, compute likelihood estimates (e.g., probability values quantifying effects, relations, sizes) </a:t>
            </a:r>
          </a:p>
          <a:p>
            <a:pPr marL="800100" lvl="1" indent="-342900" algn="l">
              <a:buFont typeface="Courier New" panose="02070309020205020404" pitchFamily="49" charset="0"/>
              <a:buChar char="o"/>
            </a:pPr>
            <a:r>
              <a:rPr lang="en-US" sz="2400" dirty="0"/>
              <a:t>Repeat – the process continues iteratively.</a:t>
            </a:r>
          </a:p>
          <a:p>
            <a:pPr lvl="1" algn="l"/>
            <a:endParaRPr lang="en-US" sz="2400" dirty="0"/>
          </a:p>
          <a:p>
            <a:pPr marL="342900" indent="-342900" algn="l">
              <a:buFont typeface="Courier New" panose="02070309020205020404" pitchFamily="49" charset="0"/>
              <a:buChar char="o"/>
            </a:pPr>
            <a:r>
              <a:rPr lang="en-US" sz="2800" dirty="0"/>
              <a:t>Repeating the (re)sampling and inference steps many times (with or without using the results of previous iterations as priors for subsequent steps). </a:t>
            </a:r>
          </a:p>
        </p:txBody>
      </p:sp>
      <p:sp>
        <p:nvSpPr>
          <p:cNvPr id="4" name="TextBox 3"/>
          <p:cNvSpPr txBox="1"/>
          <p:nvPr/>
        </p:nvSpPr>
        <p:spPr>
          <a:xfrm>
            <a:off x="8508058" y="6335037"/>
            <a:ext cx="2099934" cy="276999"/>
          </a:xfrm>
          <a:prstGeom prst="rect">
            <a:avLst/>
          </a:prstGeom>
          <a:noFill/>
        </p:spPr>
        <p:txBody>
          <a:bodyPr wrap="none" rtlCol="0">
            <a:spAutoFit/>
          </a:bodyPr>
          <a:lstStyle/>
          <a:p>
            <a:r>
              <a:rPr lang="en-US" sz="1200" dirty="0"/>
              <a:t>Dinov, J Med Stat &amp; Info, 2016</a:t>
            </a:r>
          </a:p>
        </p:txBody>
      </p:sp>
    </p:spTree>
    <p:extLst>
      <p:ext uri="{BB962C8B-B14F-4D97-AF65-F5344CB8AC3E}">
        <p14:creationId xmlns:p14="http://schemas.microsoft.com/office/powerpoint/2010/main" val="13258828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1326383" y="251631"/>
            <a:ext cx="981974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000" dirty="0">
                <a:solidFill>
                  <a:schemeClr val="tx1"/>
                </a:solidFill>
              </a:rPr>
              <a:t>Big Data Analytics – Compressive Sensing</a:t>
            </a:r>
            <a:endParaRPr lang="en-US" sz="4000" dirty="0">
              <a:solidFill>
                <a:schemeClr val="tx1"/>
              </a:solidFill>
            </a:endParaRPr>
          </a:p>
        </p:txBody>
      </p:sp>
      <mc:AlternateContent xmlns:mc="http://schemas.openxmlformats.org/markup-compatibility/2006">
        <mc:Choice xmlns:a14="http://schemas.microsoft.com/office/drawing/2010/main" Requires="a14">
          <p:sp>
            <p:nvSpPr>
              <p:cNvPr id="15" name="Content Placeholder 1"/>
              <p:cNvSpPr txBox="1">
                <a:spLocks/>
              </p:cNvSpPr>
              <p:nvPr/>
            </p:nvSpPr>
            <p:spPr bwMode="auto">
              <a:xfrm>
                <a:off x="170822" y="1225899"/>
                <a:ext cx="11726425" cy="5426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Define </a:t>
                </a:r>
                <a:r>
                  <a:rPr lang="en-US" sz="2800" dirty="0">
                    <a:solidFill>
                      <a:schemeClr val="tx1"/>
                    </a:solidFill>
                  </a:rPr>
                  <a:t>the nested sets</a:t>
                </a:r>
              </a:p>
              <a:p>
                <a:pPr algn="l"/>
                <a14:m>
                  <m:oMathPara xmlns:m="http://schemas.openxmlformats.org/officeDocument/2006/math">
                    <m:oMathParaPr>
                      <m:jc m:val="centerGroup"/>
                    </m:oMathParaPr>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𝑆</m:t>
                          </m:r>
                        </m:e>
                        <m:sub>
                          <m:r>
                            <a:rPr lang="en-US" sz="2800" i="1">
                              <a:solidFill>
                                <a:schemeClr val="tx1"/>
                              </a:solidFill>
                              <a:latin typeface="Cambria Math" panose="02040503050406030204" pitchFamily="18" charset="0"/>
                            </a:rPr>
                            <m:t>𝑘</m:t>
                          </m:r>
                        </m:sub>
                      </m:sSub>
                      <m:r>
                        <a:rPr lang="en-US" sz="280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e>
                              </m:d>
                            </m:e>
                            <m:sub>
                              <m:r>
                                <a:rPr lang="en-US" sz="2800" i="1">
                                  <a:solidFill>
                                    <a:schemeClr val="tx1"/>
                                  </a:solidFill>
                                  <a:latin typeface="Cambria Math" panose="02040503050406030204" pitchFamily="18" charset="0"/>
                                </a:rPr>
                                <m:t>𝑜</m:t>
                              </m:r>
                            </m:sub>
                          </m:sSub>
                          <m:r>
                            <a:rPr lang="en-US" sz="280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𝑠𝑢𝑝𝑝</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e>
                              </m:d>
                            </m:e>
                          </m:d>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𝑘</m:t>
                          </m:r>
                        </m:e>
                      </m:d>
                      <m:r>
                        <a:rPr lang="en-US" sz="2800">
                          <a:solidFill>
                            <a:schemeClr val="tx1"/>
                          </a:solidFill>
                          <a:latin typeface="Cambria Math" panose="02040503050406030204" pitchFamily="18" charset="0"/>
                        </a:rPr>
                        <m:t>,</m:t>
                      </m:r>
                    </m:oMath>
                  </m:oMathPara>
                </a14:m>
                <a:endParaRPr lang="en-US" sz="2800" dirty="0">
                  <a:solidFill>
                    <a:schemeClr val="tx1"/>
                  </a:solidFill>
                </a:endParaRPr>
              </a:p>
              <a:p>
                <a:pPr lvl="1" algn="l"/>
                <a:r>
                  <a:rPr lang="en-US" sz="2400" dirty="0">
                    <a:solidFill>
                      <a:schemeClr val="tx1"/>
                    </a:solidFill>
                  </a:rPr>
                  <a:t>where the data </a:t>
                </a:r>
                <a14:m>
                  <m:oMath xmlns:m="http://schemas.openxmlformats.org/officeDocument/2006/math">
                    <m:r>
                      <a:rPr lang="en-US" sz="2400" i="1">
                        <a:solidFill>
                          <a:schemeClr val="tx1"/>
                        </a:solidFill>
                        <a:latin typeface="Cambria Math" panose="02040503050406030204" pitchFamily="18" charset="0"/>
                      </a:rPr>
                      <m:t>𝑥</m:t>
                    </m:r>
                  </m:oMath>
                </a14:m>
                <a:r>
                  <a:rPr lang="en-US" sz="2400" dirty="0">
                    <a:solidFill>
                      <a:schemeClr val="tx1"/>
                    </a:solidFill>
                  </a:rPr>
                  <a:t>, as a vector or tensor, has at most </a:t>
                </a:r>
                <a14:m>
                  <m:oMath xmlns:m="http://schemas.openxmlformats.org/officeDocument/2006/math">
                    <m:r>
                      <a:rPr lang="en-US" sz="2400" i="1">
                        <a:solidFill>
                          <a:schemeClr val="tx1"/>
                        </a:solidFill>
                        <a:latin typeface="Cambria Math" panose="02040503050406030204" pitchFamily="18" charset="0"/>
                      </a:rPr>
                      <m:t>𝑘</m:t>
                    </m:r>
                  </m:oMath>
                </a14:m>
                <a:r>
                  <a:rPr lang="en-US" sz="2400" dirty="0">
                    <a:solidFill>
                      <a:schemeClr val="tx1"/>
                    </a:solidFill>
                  </a:rPr>
                  <a:t> non-trivial elements. Note that if </a:t>
                </a:r>
                <a14:m>
                  <m:oMath xmlns:m="http://schemas.openxmlformats.org/officeDocument/2006/math">
                    <m:r>
                      <a:rPr lang="en-US" sz="2400" i="1">
                        <a:solidFill>
                          <a:schemeClr val="tx1"/>
                        </a:solidFill>
                        <a:latin typeface="Cambria Math" panose="02040503050406030204" pitchFamily="18" charset="0"/>
                      </a:rPr>
                      <m:t>𝑥</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𝑧</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i="1">
                            <a:solidFill>
                              <a:schemeClr val="tx1"/>
                            </a:solidFill>
                            <a:latin typeface="Cambria Math" panose="02040503050406030204" pitchFamily="18" charset="0"/>
                          </a:rPr>
                          <m:t>𝑘</m:t>
                        </m:r>
                      </m:sub>
                    </m:sSub>
                  </m:oMath>
                </a14:m>
                <a:r>
                  <a:rPr lang="en-US" sz="2400" dirty="0">
                    <a:solidFill>
                      <a:schemeClr val="tx1"/>
                    </a:solidFill>
                  </a:rPr>
                  <a:t>, </a:t>
                </a:r>
                <a:r>
                  <a:rPr lang="en-US" sz="2400" dirty="0">
                    <a:solidFill>
                      <a:schemeClr val="tx1"/>
                    </a:solidFill>
                  </a:rPr>
                  <a:t>then  </a:t>
                </a:r>
                <a14:m>
                  <m:oMath xmlns:m="http://schemas.openxmlformats.org/officeDocument/2006/math">
                    <m:r>
                      <a:rPr lang="en-US" sz="2400" i="1">
                        <a:solidFill>
                          <a:schemeClr val="tx1"/>
                        </a:solidFill>
                        <a:latin typeface="Cambria Math" panose="02040503050406030204" pitchFamily="18" charset="0"/>
                      </a:rPr>
                      <m:t>𝑥</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𝑧</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𝑘</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i="1">
                            <a:solidFill>
                              <a:schemeClr val="tx1"/>
                            </a:solidFill>
                            <a:latin typeface="Cambria Math" panose="02040503050406030204" pitchFamily="18" charset="0"/>
                          </a:rPr>
                          <m:t>𝑘</m:t>
                        </m:r>
                      </m:sub>
                    </m:sSub>
                  </m:oMath>
                </a14:m>
                <a:endParaRPr lang="en-US" sz="2400" dirty="0">
                  <a:solidFill>
                    <a:schemeClr val="tx1"/>
                  </a:solidFill>
                </a:endParaRPr>
              </a:p>
              <a:p>
                <a:pPr lvl="1" algn="l"/>
                <a:endParaRPr lang="en-US" sz="1400" dirty="0">
                  <a:solidFill>
                    <a:schemeClr val="tx1"/>
                  </a:solidFill>
                </a:endParaRPr>
              </a:p>
              <a:p>
                <a:pPr marL="342900" indent="-342900" algn="l">
                  <a:buFont typeface="Courier New" panose="02070309020205020404" pitchFamily="49" charset="0"/>
                  <a:buChar char="o"/>
                </a:pPr>
                <a:r>
                  <a:rPr lang="en-US" sz="2800" dirty="0">
                    <a:solidFill>
                      <a:schemeClr val="tx1"/>
                    </a:solidFill>
                  </a:rPr>
                  <a:t>If </a:t>
                </a:r>
                <a14:m>
                  <m:oMath xmlns:m="http://schemas.openxmlformats.org/officeDocument/2006/math">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Φ</m:t>
                        </m:r>
                      </m:e>
                      <m:sub>
                        <m:r>
                          <a:rPr lang="en-US" sz="2800" i="1">
                            <a:solidFill>
                              <a:schemeClr val="tx1"/>
                            </a:solidFill>
                            <a:latin typeface="Cambria Math" panose="02040503050406030204" pitchFamily="18" charset="0"/>
                          </a:rPr>
                          <m:t>𝑛</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r>
                      <a:rPr lang="en-US" sz="280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𝜑</m:t>
                            </m:r>
                          </m:e>
                          <m:sub>
                            <m:r>
                              <a:rPr lang="en-US" sz="2800">
                                <a:solidFill>
                                  <a:schemeClr val="tx1"/>
                                </a:solidFill>
                                <a:latin typeface="Cambria Math" panose="02040503050406030204" pitchFamily="18" charset="0"/>
                              </a:rPr>
                              <m:t>1 </m:t>
                            </m:r>
                          </m:sub>
                        </m:sSub>
                        <m:sSub>
                          <m:sSubPr>
                            <m:ctrlPr>
                              <a:rPr lang="en-US" sz="2800" i="1">
                                <a:solidFill>
                                  <a:schemeClr val="tx1"/>
                                </a:solidFill>
                                <a:latin typeface="Cambria Math" panose="02040503050406030204" pitchFamily="18" charset="0"/>
                              </a:rPr>
                            </m:ctrlPr>
                          </m:sSubPr>
                          <m:e>
                            <m:r>
                              <a:rPr lang="en-US" sz="280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𝜑</m:t>
                            </m:r>
                          </m:e>
                          <m:sub>
                            <m:r>
                              <a:rPr lang="en-US" sz="2800">
                                <a:solidFill>
                                  <a:schemeClr val="tx1"/>
                                </a:solidFill>
                                <a:latin typeface="Cambria Math" panose="02040503050406030204" pitchFamily="18" charset="0"/>
                              </a:rPr>
                              <m:t>2 </m:t>
                            </m:r>
                          </m:sub>
                        </m:sSub>
                        <m:r>
                          <a:rPr lang="en-US" sz="280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𝜑</m:t>
                            </m:r>
                          </m:e>
                          <m:sub>
                            <m:r>
                              <a:rPr lang="en-US" sz="2800">
                                <a:solidFill>
                                  <a:schemeClr val="tx1"/>
                                </a:solidFill>
                                <a:latin typeface="Cambria Math" panose="02040503050406030204" pitchFamily="18" charset="0"/>
                              </a:rPr>
                              <m:t>3, </m:t>
                            </m:r>
                          </m:sub>
                        </m:sSub>
                        <m:r>
                          <a:rPr lang="en-US" sz="280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𝜑</m:t>
                            </m:r>
                          </m:e>
                          <m:sub>
                            <m:r>
                              <a:rPr lang="en-US" sz="2800" i="1">
                                <a:solidFill>
                                  <a:schemeClr val="tx1"/>
                                </a:solidFill>
                                <a:latin typeface="Cambria Math" panose="02040503050406030204" pitchFamily="18" charset="0"/>
                              </a:rPr>
                              <m:t>𝑛</m:t>
                            </m:r>
                          </m:sub>
                        </m:sSub>
                      </m:e>
                    </m:d>
                  </m:oMath>
                </a14:m>
                <a:r>
                  <a:rPr lang="en-US" sz="2800" dirty="0">
                    <a:solidFill>
                      <a:schemeClr val="tx1"/>
                    </a:solidFill>
                  </a:rPr>
                  <a:t> represents an orthonormal basis, the data may be expressed as </a:t>
                </a:r>
                <a14:m>
                  <m:oMath xmlns:m="http://schemas.openxmlformats.org/officeDocument/2006/math">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Φ</m:t>
                    </m:r>
                    <m:r>
                      <a:rPr lang="en-US" sz="2800" i="1">
                        <a:solidFill>
                          <a:schemeClr val="tx1"/>
                        </a:solidFill>
                        <a:latin typeface="Cambria Math" panose="02040503050406030204" pitchFamily="18" charset="0"/>
                      </a:rPr>
                      <m:t>𝑐</m:t>
                    </m:r>
                  </m:oMath>
                </a14:m>
                <a:r>
                  <a:rPr lang="en-US" sz="2800" dirty="0">
                    <a:solidFill>
                      <a:schemeClr val="tx1"/>
                    </a:solidFill>
                  </a:rPr>
                  <a:t>, where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𝑐</m:t>
                        </m:r>
                      </m:e>
                      <m:sub>
                        <m:r>
                          <a:rPr lang="en-US" sz="2800" i="1">
                            <a:solidFill>
                              <a:schemeClr val="tx1"/>
                            </a:solidFill>
                            <a:latin typeface="Cambria Math" panose="02040503050406030204" pitchFamily="18" charset="0"/>
                          </a:rPr>
                          <m:t>𝑖</m:t>
                        </m:r>
                      </m:sub>
                    </m:sSub>
                    <m:r>
                      <a:rPr lang="en-US" sz="280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𝜑</m:t>
                            </m:r>
                          </m:e>
                          <m:sub>
                            <m:r>
                              <a:rPr lang="en-US" sz="2800" i="1">
                                <a:solidFill>
                                  <a:schemeClr val="tx1"/>
                                </a:solidFill>
                                <a:latin typeface="Cambria Math" panose="02040503050406030204" pitchFamily="18" charset="0"/>
                              </a:rPr>
                              <m:t>𝑖</m:t>
                            </m:r>
                            <m:r>
                              <a:rPr lang="en-US" sz="2800">
                                <a:solidFill>
                                  <a:schemeClr val="tx1"/>
                                </a:solidFill>
                                <a:latin typeface="Cambria Math" panose="02040503050406030204" pitchFamily="18" charset="0"/>
                              </a:rPr>
                              <m:t> </m:t>
                            </m:r>
                          </m:sub>
                        </m:sSub>
                      </m:e>
                    </m:d>
                  </m:oMath>
                </a14:m>
                <a:r>
                  <a:rPr lang="en-US" sz="2800" dirty="0">
                    <a:solidFill>
                      <a:schemeClr val="tx1"/>
                    </a:solidFill>
                  </a:rPr>
                  <a:t>, i.e., </a:t>
                </a:r>
                <a14:m>
                  <m:oMath xmlns:m="http://schemas.openxmlformats.org/officeDocument/2006/math">
                    <m:r>
                      <a:rPr lang="en-US" sz="2800" i="1">
                        <a:solidFill>
                          <a:schemeClr val="tx1"/>
                        </a:solidFill>
                        <a:latin typeface="Cambria Math" panose="02040503050406030204" pitchFamily="18" charset="0"/>
                      </a:rPr>
                      <m:t>𝑐</m:t>
                    </m:r>
                    <m:r>
                      <a:rPr lang="en-US" sz="280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m:rPr>
                            <m:sty m:val="p"/>
                          </m:rPr>
                          <a:rPr lang="en-US" sz="2800">
                            <a:solidFill>
                              <a:schemeClr val="tx1"/>
                            </a:solidFill>
                            <a:latin typeface="Cambria Math" panose="02040503050406030204" pitchFamily="18" charset="0"/>
                          </a:rPr>
                          <m:t>Φ</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𝑥</m:t>
                    </m:r>
                  </m:oMath>
                </a14:m>
                <a:r>
                  <a:rPr lang="en-US" sz="2800" dirty="0">
                    <a:solidFill>
                      <a:schemeClr val="tx1"/>
                    </a:solidFill>
                  </a:rPr>
                  <a:t>, and </a:t>
                </a:r>
                <a14:m>
                  <m:oMath xmlns:m="http://schemas.openxmlformats.org/officeDocument/2006/math">
                    <m:sSub>
                      <m:sSubPr>
                        <m:ctrlPr>
                          <a:rPr lang="en-US" sz="2800" i="1">
                            <a:solidFill>
                              <a:schemeClr val="tx1"/>
                            </a:solidFill>
                            <a:latin typeface="Cambria Math" panose="02040503050406030204" pitchFamily="18" charset="0"/>
                          </a:rPr>
                        </m:ctrlPr>
                      </m:sSub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𝑐</m:t>
                            </m:r>
                          </m:e>
                        </m:d>
                      </m:e>
                      <m:sub>
                        <m:r>
                          <a:rPr lang="en-US" sz="2800" i="1">
                            <a:solidFill>
                              <a:schemeClr val="tx1"/>
                            </a:solidFill>
                            <a:latin typeface="Cambria Math" panose="02040503050406030204" pitchFamily="18" charset="0"/>
                          </a:rPr>
                          <m:t>𝑜</m:t>
                        </m:r>
                      </m:sub>
                    </m:sSub>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𝑘</m:t>
                    </m:r>
                  </m:oMath>
                </a14:m>
                <a:r>
                  <a:rPr lang="en-US" sz="2800" dirty="0">
                    <a:solidFill>
                      <a:schemeClr val="tx1"/>
                    </a:solidFill>
                  </a:rPr>
                  <a:t>. Even if </a:t>
                </a:r>
                <a14:m>
                  <m:oMath xmlns:m="http://schemas.openxmlformats.org/officeDocument/2006/math">
                    <m:r>
                      <a:rPr lang="en-US" sz="2800" i="1">
                        <a:solidFill>
                          <a:schemeClr val="tx1"/>
                        </a:solidFill>
                        <a:latin typeface="Cambria Math" panose="02040503050406030204" pitchFamily="18" charset="0"/>
                      </a:rPr>
                      <m:t>𝑥</m:t>
                    </m:r>
                  </m:oMath>
                </a14:m>
                <a:r>
                  <a:rPr lang="en-US" sz="2800" dirty="0">
                    <a:solidFill>
                      <a:schemeClr val="tx1"/>
                    </a:solidFill>
                  </a:rPr>
                  <a:t> is not strictly sparse, its representation </a:t>
                </a:r>
                <a14:m>
                  <m:oMath xmlns:m="http://schemas.openxmlformats.org/officeDocument/2006/math">
                    <m:r>
                      <a:rPr lang="en-US" sz="2800" i="1">
                        <a:solidFill>
                          <a:schemeClr val="tx1"/>
                        </a:solidFill>
                        <a:latin typeface="Cambria Math" panose="02040503050406030204" pitchFamily="18" charset="0"/>
                      </a:rPr>
                      <m:t>𝑐</m:t>
                    </m:r>
                  </m:oMath>
                </a14:m>
                <a:r>
                  <a:rPr lang="en-US" sz="2800" dirty="0">
                    <a:solidFill>
                      <a:schemeClr val="tx1"/>
                    </a:solidFill>
                  </a:rPr>
                  <a:t> </a:t>
                </a:r>
                <a:r>
                  <a:rPr lang="en-US" sz="2800" dirty="0">
                    <a:solidFill>
                      <a:schemeClr val="tx1"/>
                    </a:solidFill>
                  </a:rPr>
                  <a:t>may be sparse</a:t>
                </a:r>
                <a:r>
                  <a:rPr lang="en-US" sz="2800" dirty="0">
                    <a:solidFill>
                      <a:schemeClr val="tx1"/>
                    </a:solidFill>
                  </a:rPr>
                  <a:t>. For each dataset, we can assess and quantify the error of approximating </a:t>
                </a:r>
                <a14:m>
                  <m:oMath xmlns:m="http://schemas.openxmlformats.org/officeDocument/2006/math">
                    <m:r>
                      <a:rPr lang="en-US" sz="2800" i="1">
                        <a:solidFill>
                          <a:schemeClr val="tx1"/>
                        </a:solidFill>
                        <a:latin typeface="Cambria Math" panose="02040503050406030204" pitchFamily="18" charset="0"/>
                      </a:rPr>
                      <m:t>𝑥</m:t>
                    </m:r>
                  </m:oMath>
                </a14:m>
                <a:r>
                  <a:rPr lang="en-US" sz="2800" dirty="0">
                    <a:solidFill>
                      <a:schemeClr val="tx1"/>
                    </a:solidFill>
                  </a:rPr>
                  <a:t> by an optimal estimate </a:t>
                </a:r>
                <a14:m>
                  <m:oMath xmlns:m="http://schemas.openxmlformats.org/officeDocument/2006/math">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sSub>
                      <m:sSubPr>
                        <m:ctrlPr>
                          <a:rPr lang="en-US" sz="2800" i="1">
                            <a:solidFill>
                              <a:schemeClr val="tx1"/>
                            </a:solidFill>
                            <a:latin typeface="Cambria Math" panose="02040503050406030204" pitchFamily="18" charset="0"/>
                          </a:rPr>
                        </m:ctrlPr>
                      </m:sSubPr>
                      <m:e>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𝑆</m:t>
                        </m:r>
                      </m:e>
                      <m:sub>
                        <m:r>
                          <a:rPr lang="en-US" sz="2800" i="1">
                            <a:solidFill>
                              <a:schemeClr val="tx1"/>
                            </a:solidFill>
                            <a:latin typeface="Cambria Math" panose="02040503050406030204" pitchFamily="18" charset="0"/>
                          </a:rPr>
                          <m:t>𝑘</m:t>
                        </m:r>
                      </m:sub>
                    </m:sSub>
                  </m:oMath>
                </a14:m>
                <a:r>
                  <a:rPr lang="en-US" sz="2800" dirty="0">
                    <a:solidFill>
                      <a:schemeClr val="tx1"/>
                    </a:solidFill>
                  </a:rPr>
                  <a:t> by </a:t>
                </a:r>
                <a:r>
                  <a:rPr lang="en-US" sz="2800" dirty="0">
                    <a:solidFill>
                      <a:schemeClr val="tx1"/>
                    </a:solidFill>
                  </a:rPr>
                  <a:t>computing</a:t>
                </a:r>
              </a:p>
              <a:p>
                <a:pPr algn="l"/>
                <a:endParaRPr lang="en-US" sz="140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𝜎</m:t>
                          </m:r>
                        </m:e>
                        <m:sub>
                          <m:r>
                            <a:rPr lang="en-US" sz="2800" i="1">
                              <a:solidFill>
                                <a:schemeClr val="tx1"/>
                              </a:solidFill>
                              <a:latin typeface="Cambria Math" panose="02040503050406030204" pitchFamily="18" charset="0"/>
                            </a:rPr>
                            <m:t>𝑘</m:t>
                          </m:r>
                        </m:sub>
                      </m:sSub>
                      <m:sSub>
                        <m:sSubPr>
                          <m:ctrlPr>
                            <a:rPr lang="en-US" sz="2800" i="1">
                              <a:solidFill>
                                <a:schemeClr val="tx1"/>
                              </a:solidFill>
                              <a:latin typeface="Cambria Math" panose="02040503050406030204" pitchFamily="18" charset="0"/>
                            </a:rPr>
                          </m:ctrlPr>
                        </m:sSubPr>
                        <m:e>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𝑝</m:t>
                          </m:r>
                        </m:sub>
                      </m:sSub>
                      <m:r>
                        <a:rPr lang="en-US" sz="2800">
                          <a:solidFill>
                            <a:schemeClr val="tx1"/>
                          </a:solidFill>
                          <a:latin typeface="Cambria Math" panose="02040503050406030204" pitchFamily="18" charset="0"/>
                        </a:rPr>
                        <m:t>=</m:t>
                      </m:r>
                      <m:func>
                        <m:funcPr>
                          <m:ctrlPr>
                            <a:rPr lang="en-US" sz="2800" i="1">
                              <a:solidFill>
                                <a:schemeClr val="tx1"/>
                              </a:solidFill>
                              <a:latin typeface="Cambria Math" panose="02040503050406030204" pitchFamily="18" charset="0"/>
                            </a:rPr>
                          </m:ctrlPr>
                        </m:funcPr>
                        <m:fName>
                          <m:limLow>
                            <m:limLowPr>
                              <m:ctrlPr>
                                <a:rPr lang="en-US" sz="2800" i="1">
                                  <a:solidFill>
                                    <a:schemeClr val="tx1"/>
                                  </a:solidFill>
                                  <a:latin typeface="Cambria Math" panose="02040503050406030204" pitchFamily="18" charset="0"/>
                                </a:rPr>
                              </m:ctrlPr>
                            </m:limLowPr>
                            <m:e>
                              <m:r>
                                <m:rPr>
                                  <m:sty m:val="p"/>
                                </m:rPr>
                                <a:rPr lang="en-US" sz="2800">
                                  <a:solidFill>
                                    <a:schemeClr val="tx1"/>
                                  </a:solidFill>
                                  <a:latin typeface="Cambria Math" panose="02040503050406030204" pitchFamily="18" charset="0"/>
                                </a:rPr>
                                <m:t>min</m:t>
                              </m:r>
                            </m:e>
                            <m:lim>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sSub>
                                <m:sSubPr>
                                  <m:ctrlPr>
                                    <a:rPr lang="en-US" sz="2800" i="1">
                                      <a:solidFill>
                                        <a:schemeClr val="tx1"/>
                                      </a:solidFill>
                                      <a:latin typeface="Cambria Math" panose="02040503050406030204" pitchFamily="18" charset="0"/>
                                    </a:rPr>
                                  </m:ctrlPr>
                                </m:sSubPr>
                                <m:e>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𝑆</m:t>
                                  </m:r>
                                </m:e>
                                <m:sub>
                                  <m:r>
                                    <a:rPr lang="en-US" sz="2800" i="1">
                                      <a:solidFill>
                                        <a:schemeClr val="tx1"/>
                                      </a:solidFill>
                                      <a:latin typeface="Cambria Math" panose="02040503050406030204" pitchFamily="18" charset="0"/>
                                    </a:rPr>
                                    <m:t>𝑘</m:t>
                                  </m:r>
                                </m:sub>
                              </m:sSub>
                            </m:lim>
                          </m:limLow>
                        </m:fName>
                        <m:e>
                          <m:sSub>
                            <m:sSubPr>
                              <m:ctrlPr>
                                <a:rPr lang="en-US" sz="2800" i="1">
                                  <a:solidFill>
                                    <a:schemeClr val="tx1"/>
                                  </a:solidFill>
                                  <a:latin typeface="Cambria Math" panose="02040503050406030204" pitchFamily="18" charset="0"/>
                                </a:rPr>
                              </m:ctrlPr>
                            </m:sSub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r>
                                    <a:rPr lang="en-US" sz="2800" i="1">
                                      <a:solidFill>
                                        <a:schemeClr val="tx1"/>
                                      </a:solidFill>
                                      <a:latin typeface="Cambria Math" panose="02040503050406030204" pitchFamily="18" charset="0"/>
                                    </a:rPr>
                                    <m:t>−</m:t>
                                  </m:r>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d>
                            </m:e>
                            <m:sub>
                              <m:r>
                                <a:rPr lang="en-US" sz="2800" i="1">
                                  <a:solidFill>
                                    <a:schemeClr val="tx1"/>
                                  </a:solidFill>
                                  <a:latin typeface="Cambria Math" panose="02040503050406030204" pitchFamily="18" charset="0"/>
                                </a:rPr>
                                <m:t>𝑝</m:t>
                              </m:r>
                            </m:sub>
                          </m:sSub>
                        </m:e>
                      </m:func>
                    </m:oMath>
                  </m:oMathPara>
                </a14:m>
                <a:endParaRPr lang="en-US" sz="2800" dirty="0">
                  <a:solidFill>
                    <a:schemeClr val="tx1"/>
                  </a:solidFill>
                </a:endParaRPr>
              </a:p>
            </p:txBody>
          </p:sp>
        </mc:Choice>
        <mc:Fallback>
          <p:sp>
            <p:nvSpPr>
              <p:cNvPr id="15" name="Content Placeholder 1"/>
              <p:cNvSpPr txBox="1">
                <a:spLocks noRot="1" noChangeAspect="1" noMove="1" noResize="1" noEditPoints="1" noAdjustHandles="1" noChangeArrowheads="1" noChangeShapeType="1" noTextEdit="1"/>
              </p:cNvSpPr>
              <p:nvPr/>
            </p:nvSpPr>
            <p:spPr bwMode="auto">
              <a:xfrm>
                <a:off x="170822" y="1225899"/>
                <a:ext cx="11726425" cy="5426110"/>
              </a:xfrm>
              <a:prstGeom prst="rect">
                <a:avLst/>
              </a:prstGeom>
              <a:blipFill rotWithShape="0">
                <a:blip r:embed="rId3"/>
                <a:stretch>
                  <a:fillRect l="-936" t="-1011" r="-7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5654896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Content Placeholder 1"/>
              <p:cNvSpPr txBox="1">
                <a:spLocks/>
              </p:cNvSpPr>
              <p:nvPr/>
            </p:nvSpPr>
            <p:spPr bwMode="auto">
              <a:xfrm>
                <a:off x="120581" y="939370"/>
                <a:ext cx="11886580" cy="2316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In </a:t>
                </a:r>
                <a:r>
                  <a:rPr lang="en-US" sz="2800" dirty="0">
                    <a:solidFill>
                      <a:schemeClr val="tx1"/>
                    </a:solidFill>
                  </a:rPr>
                  <a:t>compressive sensing, if </a:t>
                </a:r>
                <a14:m>
                  <m:oMath xmlns:m="http://schemas.openxmlformats.org/officeDocument/2006/math">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sup>
                    </m:sSup>
                  </m:oMath>
                </a14:m>
                <a:r>
                  <a:rPr lang="en-US" sz="2800" dirty="0">
                    <a:solidFill>
                      <a:schemeClr val="tx1"/>
                    </a:solidFill>
                  </a:rPr>
                  <a:t>, and we have a data stream generating </a:t>
                </a:r>
                <a14:m>
                  <m:oMath xmlns:m="http://schemas.openxmlformats.org/officeDocument/2006/math">
                    <m:r>
                      <a:rPr lang="en-US" sz="2800" i="1">
                        <a:solidFill>
                          <a:schemeClr val="tx1"/>
                        </a:solidFill>
                        <a:latin typeface="Cambria Math" panose="02040503050406030204" pitchFamily="18" charset="0"/>
                      </a:rPr>
                      <m:t>𝑚</m:t>
                    </m:r>
                  </m:oMath>
                </a14:m>
                <a:r>
                  <a:rPr lang="en-US" sz="2800" dirty="0">
                    <a:solidFill>
                      <a:schemeClr val="tx1"/>
                    </a:solidFill>
                  </a:rPr>
                  <a:t> linear measurements, we can represent </a:t>
                </a:r>
                <a14:m>
                  <m:oMath xmlns:m="http://schemas.openxmlformats.org/officeDocument/2006/math">
                    <m:r>
                      <a:rPr lang="en-US" sz="2800" i="1">
                        <a:solidFill>
                          <a:schemeClr val="tx1"/>
                        </a:solidFill>
                        <a:latin typeface="Cambria Math" panose="02040503050406030204" pitchFamily="18" charset="0"/>
                      </a:rPr>
                      <m:t>𝑦</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𝐴𝑥</m:t>
                    </m:r>
                  </m:oMath>
                </a14:m>
                <a:r>
                  <a:rPr lang="en-US" sz="2800" dirty="0">
                    <a:solidFill>
                      <a:schemeClr val="tx1"/>
                    </a:solidFill>
                  </a:rPr>
                  <a:t>, where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oMath>
                </a14:m>
                <a:r>
                  <a:rPr lang="en-US" sz="2800" dirty="0">
                    <a:solidFill>
                      <a:schemeClr val="tx1"/>
                    </a:solidFill>
                  </a:rPr>
                  <a:t> is a dimensionality reducing matrix (</a:t>
                </a:r>
                <a14:m>
                  <m:oMath xmlns:m="http://schemas.openxmlformats.org/officeDocument/2006/math">
                    <m:r>
                      <a:rPr lang="en-US" sz="2800" i="1">
                        <a:solidFill>
                          <a:schemeClr val="tx1"/>
                        </a:solidFill>
                        <a:latin typeface="Cambria Math" panose="02040503050406030204" pitchFamily="18" charset="0"/>
                      </a:rPr>
                      <m:t>𝑚</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oMath>
                </a14:m>
                <a:r>
                  <a:rPr lang="en-US" sz="2800" dirty="0">
                    <a:solidFill>
                      <a:schemeClr val="tx1"/>
                    </a:solidFill>
                  </a:rPr>
                  <a:t>), i.e</a:t>
                </a:r>
                <a:r>
                  <a:rPr lang="en-US" sz="2800" dirty="0">
                    <a:solidFill>
                      <a:schemeClr val="tx1"/>
                    </a:solidFill>
                  </a:rPr>
                  <a:t>.,</a:t>
                </a:r>
              </a:p>
              <a:p>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r>
                      <a:rPr lang="en-US" sz="280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sup>
                    </m:sSup>
                    <m:box>
                      <m:boxPr>
                        <m:ctrlPr>
                          <a:rPr lang="en-US" sz="2800" i="1">
                            <a:solidFill>
                              <a:schemeClr val="tx1"/>
                            </a:solidFill>
                            <a:latin typeface="Cambria Math" panose="02040503050406030204" pitchFamily="18" charset="0"/>
                          </a:rPr>
                        </m:ctrlPr>
                      </m:boxPr>
                      <m:e>
                        <m:groupChr>
                          <m:groupChrPr>
                            <m:chr m:val="→"/>
                            <m:vertJc m:val="bot"/>
                            <m:ctrlPr>
                              <a:rPr lang="en-US" sz="2800" i="1">
                                <a:solidFill>
                                  <a:schemeClr val="tx1"/>
                                </a:solidFill>
                                <a:latin typeface="Cambria Math" panose="02040503050406030204" pitchFamily="18" charset="0"/>
                              </a:rPr>
                            </m:ctrlPr>
                          </m:groupChrPr>
                          <m:e/>
                        </m:groupChr>
                      </m:e>
                    </m:box>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𝑚</m:t>
                        </m:r>
                      </m:sup>
                    </m:sSup>
                  </m:oMath>
                </a14:m>
                <a:r>
                  <a:rPr lang="en-US" sz="2800" dirty="0">
                    <a:solidFill>
                      <a:schemeClr val="tx1"/>
                    </a:solidFill>
                  </a:rPr>
                  <a:t> </a:t>
                </a:r>
                <a:endParaRPr lang="en-US" sz="2800" dirty="0">
                  <a:solidFill>
                    <a:schemeClr val="tx1"/>
                  </a:solidFill>
                </a:endParaRPr>
              </a:p>
            </p:txBody>
          </p:sp>
        </mc:Choice>
        <mc:Fallback>
          <p:sp>
            <p:nvSpPr>
              <p:cNvPr id="15" name="Content Placeholder 1"/>
              <p:cNvSpPr txBox="1">
                <a:spLocks noRot="1" noChangeAspect="1" noMove="1" noResize="1" noEditPoints="1" noAdjustHandles="1" noChangeArrowheads="1" noChangeShapeType="1" noTextEdit="1"/>
              </p:cNvSpPr>
              <p:nvPr/>
            </p:nvSpPr>
            <p:spPr bwMode="auto">
              <a:xfrm>
                <a:off x="120581" y="939370"/>
                <a:ext cx="11886580" cy="2316443"/>
              </a:xfrm>
              <a:prstGeom prst="rect">
                <a:avLst/>
              </a:prstGeom>
              <a:blipFill rotWithShape="0">
                <a:blip r:embed="rId3"/>
                <a:stretch>
                  <a:fillRect l="-923" t="-23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4" name="Picture 3"/>
          <p:cNvPicPr/>
          <p:nvPr/>
        </p:nvPicPr>
        <p:blipFill rotWithShape="1">
          <a:blip r:embed="rId4"/>
          <a:srcRect l="31023" t="23634" r="29763" b="14849"/>
          <a:stretch/>
        </p:blipFill>
        <p:spPr bwMode="auto">
          <a:xfrm>
            <a:off x="8846236" y="1916768"/>
            <a:ext cx="3160925" cy="2659899"/>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5" name="Content Placeholder 1"/>
              <p:cNvSpPr txBox="1">
                <a:spLocks/>
              </p:cNvSpPr>
              <p:nvPr/>
            </p:nvSpPr>
            <p:spPr bwMode="auto">
              <a:xfrm>
                <a:off x="120581" y="2786662"/>
                <a:ext cx="8178505" cy="19577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tabLst>
                    <a:tab pos="5715000" algn="l"/>
                  </a:tabLst>
                </a:pPr>
                <a:r>
                  <a:rPr lang="en-US" sz="2800" dirty="0" smtClean="0">
                    <a:solidFill>
                      <a:schemeClr val="tx1"/>
                    </a:solidFill>
                  </a:rPr>
                  <a:t>The </a:t>
                </a:r>
                <a:r>
                  <a:rPr lang="en-US" sz="2800" dirty="0">
                    <a:solidFill>
                      <a:schemeClr val="tx1"/>
                    </a:solidFill>
                  </a:rPr>
                  <a:t>null space of </a:t>
                </a:r>
                <a14:m>
                  <m:oMath xmlns:m="http://schemas.openxmlformats.org/officeDocument/2006/math">
                    <m:r>
                      <a:rPr lang="en-US" sz="2800" i="1">
                        <a:solidFill>
                          <a:schemeClr val="tx1"/>
                        </a:solidFill>
                        <a:latin typeface="Cambria Math" panose="02040503050406030204" pitchFamily="18" charset="0"/>
                      </a:rPr>
                      <m:t>𝐴</m:t>
                    </m:r>
                    <m:r>
                      <a:rPr lang="en-US" sz="2800">
                        <a:solidFill>
                          <a:schemeClr val="tx1"/>
                        </a:solidFill>
                        <a:latin typeface="Cambria Math" panose="02040503050406030204" pitchFamily="18" charset="0"/>
                      </a:rPr>
                      <m:t>,</m:t>
                    </m:r>
                  </m:oMath>
                </a14:m>
                <a:r>
                  <a:rPr lang="en-US" sz="2800" dirty="0">
                    <a:solidFill>
                      <a:schemeClr val="tx1"/>
                    </a:solidFill>
                  </a:rPr>
                  <a:t> </a:t>
                </a:r>
                <a:endParaRPr lang="en-US" sz="2800" i="1" dirty="0">
                  <a:solidFill>
                    <a:schemeClr val="tx1"/>
                  </a:solidFill>
                  <a:latin typeface="Cambria Math" panose="02040503050406030204" pitchFamily="18" charset="0"/>
                </a:endParaRPr>
              </a:p>
              <a:p>
                <a:pPr marL="347663" algn="l">
                  <a:tabLst>
                    <a:tab pos="5715000" algn="l"/>
                  </a:tabLst>
                </a:pPr>
                <a14:m>
                  <m:oMath xmlns:m="http://schemas.openxmlformats.org/officeDocument/2006/math">
                    <m:r>
                      <a:rPr lang="en-US" sz="2800" i="1">
                        <a:solidFill>
                          <a:schemeClr val="tx1"/>
                        </a:solidFill>
                        <a:latin typeface="Cambria Math" panose="02040503050406030204" pitchFamily="18" charset="0"/>
                      </a:rPr>
                      <m:t>𝑁</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𝐴</m:t>
                        </m:r>
                      </m:e>
                    </m:d>
                    <m:r>
                      <a:rPr lang="en-US" sz="280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𝑧</m:t>
                        </m:r>
                        <m:r>
                          <a:rPr lang="en-US" sz="280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sup>
                        </m:sSup>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𝐴𝑧</m:t>
                        </m:r>
                        <m:r>
                          <a:rPr lang="en-US" sz="2800">
                            <a:solidFill>
                              <a:schemeClr val="tx1"/>
                            </a:solidFill>
                            <a:latin typeface="Cambria Math" panose="02040503050406030204" pitchFamily="18" charset="0"/>
                          </a:rPr>
                          <m:t>=0∈</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𝑚</m:t>
                            </m:r>
                          </m:sup>
                        </m:sSup>
                      </m:e>
                    </m:d>
                  </m:oMath>
                </a14:m>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𝐴</m:t>
                    </m:r>
                  </m:oMath>
                </a14:m>
                <a:r>
                  <a:rPr lang="en-US" sz="2800" dirty="0">
                    <a:solidFill>
                      <a:schemeClr val="tx1"/>
                    </a:solidFill>
                  </a:rPr>
                  <a:t> uniquely represents all </a:t>
                </a:r>
                <a14:m>
                  <m:oMath xmlns:m="http://schemas.openxmlformats.org/officeDocument/2006/math">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𝑆</m:t>
                        </m:r>
                      </m:e>
                      <m:sub>
                        <m:r>
                          <a:rPr lang="en-US" sz="2800" i="1">
                            <a:solidFill>
                              <a:schemeClr val="tx1"/>
                            </a:solidFill>
                            <a:latin typeface="Cambria Math" panose="02040503050406030204" pitchFamily="18" charset="0"/>
                          </a:rPr>
                          <m:t>𝑘</m:t>
                        </m:r>
                      </m:sub>
                    </m:sSub>
                    <m:r>
                      <a:rPr lang="en-US" sz="2800">
                        <a:solidFill>
                          <a:schemeClr val="tx1"/>
                        </a:solidFill>
                        <a:latin typeface="Cambria Math" panose="02040503050406030204" pitchFamily="18" charset="0"/>
                      </a:rPr>
                      <m:t> </m:t>
                    </m:r>
                    <m:box>
                      <m:boxPr>
                        <m:ctrlPr>
                          <a:rPr lang="en-US" sz="2800" i="1">
                            <a:solidFill>
                              <a:schemeClr val="tx1"/>
                            </a:solidFill>
                            <a:latin typeface="Cambria Math" panose="02040503050406030204" pitchFamily="18" charset="0"/>
                          </a:rPr>
                        </m:ctrlPr>
                      </m:boxPr>
                      <m:e>
                        <m:groupChr>
                          <m:groupChrPr>
                            <m:chr m:val="⇔"/>
                            <m:vertJc m:val="bot"/>
                            <m:ctrlPr>
                              <a:rPr lang="en-US" sz="2800" i="1">
                                <a:solidFill>
                                  <a:schemeClr val="tx1"/>
                                </a:solidFill>
                                <a:latin typeface="Cambria Math" panose="02040503050406030204" pitchFamily="18" charset="0"/>
                              </a:rPr>
                            </m:ctrlPr>
                          </m:groupChrPr>
                          <m:e/>
                        </m:groupChr>
                      </m:e>
                    </m:box>
                  </m:oMath>
                </a14:m>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𝑁</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𝐴</m:t>
                        </m:r>
                      </m:e>
                    </m:d>
                  </m:oMath>
                </a14:m>
                <a:r>
                  <a:rPr lang="en-US" sz="2800" dirty="0">
                    <a:solidFill>
                      <a:schemeClr val="tx1"/>
                    </a:solidFill>
                  </a:rPr>
                  <a:t> contains no vectors in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𝑆</m:t>
                        </m:r>
                      </m:e>
                      <m:sub>
                        <m:r>
                          <a:rPr lang="en-US" sz="2800">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𝑘</m:t>
                        </m:r>
                      </m:sub>
                    </m:sSub>
                  </m:oMath>
                </a14:m>
                <a:r>
                  <a:rPr lang="en-US" sz="2800" dirty="0">
                    <a:solidFill>
                      <a:schemeClr val="tx1"/>
                    </a:solidFill>
                  </a:rPr>
                  <a:t>. </a:t>
                </a:r>
                <a:endParaRPr lang="en-US" sz="2800" dirty="0">
                  <a:solidFill>
                    <a:schemeClr val="tx1"/>
                  </a:solidFill>
                </a:endParaRPr>
              </a:p>
            </p:txBody>
          </p:sp>
        </mc:Choice>
        <mc:Fallback>
          <p:sp>
            <p:nvSpPr>
              <p:cNvPr id="5" name="Content Placeholder 1"/>
              <p:cNvSpPr txBox="1">
                <a:spLocks noRot="1" noChangeAspect="1" noMove="1" noResize="1" noEditPoints="1" noAdjustHandles="1" noChangeArrowheads="1" noChangeShapeType="1" noTextEdit="1"/>
              </p:cNvSpPr>
              <p:nvPr/>
            </p:nvSpPr>
            <p:spPr bwMode="auto">
              <a:xfrm>
                <a:off x="120581" y="2786662"/>
                <a:ext cx="8178505" cy="1957715"/>
              </a:xfrm>
              <a:prstGeom prst="rect">
                <a:avLst/>
              </a:prstGeom>
              <a:blipFill rotWithShape="0">
                <a:blip r:embed="rId5"/>
                <a:stretch>
                  <a:fillRect l="-1342" t="-2804" r="-522" b="-146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Content Placeholder 1"/>
              <p:cNvSpPr txBox="1">
                <a:spLocks/>
              </p:cNvSpPr>
              <p:nvPr/>
            </p:nvSpPr>
            <p:spPr bwMode="auto">
              <a:xfrm>
                <a:off x="120581" y="4827871"/>
                <a:ext cx="11886580" cy="19648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The </a:t>
                </a:r>
                <a:r>
                  <a:rPr lang="en-US" sz="2800" dirty="0">
                    <a:solidFill>
                      <a:schemeClr val="tx1"/>
                    </a:solidFill>
                  </a:rPr>
                  <a:t>spark of a matrix </a:t>
                </a:r>
                <a14:m>
                  <m:oMath xmlns:m="http://schemas.openxmlformats.org/officeDocument/2006/math">
                    <m:r>
                      <a:rPr lang="en-US" sz="2800" i="1">
                        <a:solidFill>
                          <a:schemeClr val="tx1"/>
                        </a:solidFill>
                        <a:latin typeface="Cambria Math" panose="02040503050406030204" pitchFamily="18" charset="0"/>
                      </a:rPr>
                      <m:t>𝐴</m:t>
                    </m:r>
                  </m:oMath>
                </a14:m>
                <a:r>
                  <a:rPr lang="en-US" sz="2800" dirty="0">
                    <a:solidFill>
                      <a:schemeClr val="tx1"/>
                    </a:solidFill>
                  </a:rPr>
                  <a:t> represents the smallest number of columns of </a:t>
                </a:r>
                <a14:m>
                  <m:oMath xmlns:m="http://schemas.openxmlformats.org/officeDocument/2006/math">
                    <m:r>
                      <a:rPr lang="en-US" sz="2800" i="1">
                        <a:solidFill>
                          <a:schemeClr val="tx1"/>
                        </a:solidFill>
                        <a:latin typeface="Cambria Math" panose="02040503050406030204" pitchFamily="18" charset="0"/>
                      </a:rPr>
                      <m:t>𝐴</m:t>
                    </m:r>
                  </m:oMath>
                </a14:m>
                <a:r>
                  <a:rPr lang="en-US" sz="2800" dirty="0">
                    <a:solidFill>
                      <a:schemeClr val="tx1"/>
                    </a:solidFill>
                  </a:rPr>
                  <a:t> that are linearly dependent. If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oMath>
                </a14:m>
                <a:r>
                  <a:rPr lang="en-US" sz="2800" dirty="0">
                    <a:solidFill>
                      <a:schemeClr val="tx1"/>
                    </a:solidFill>
                  </a:rPr>
                  <a:t> is a random matrix whose entries are independent and identically distributed, then </a:t>
                </a:r>
                <a14:m>
                  <m:oMath xmlns:m="http://schemas.openxmlformats.org/officeDocument/2006/math">
                    <m:r>
                      <a:rPr lang="en-US" sz="2800" i="1">
                        <a:solidFill>
                          <a:schemeClr val="tx1"/>
                        </a:solidFill>
                        <a:latin typeface="Cambria Math" panose="02040503050406030204" pitchFamily="18" charset="0"/>
                      </a:rPr>
                      <m:t>𝑠𝑝𝑎𝑟𝑘</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𝐴</m:t>
                        </m:r>
                      </m:e>
                    </m:d>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+1</m:t>
                    </m:r>
                  </m:oMath>
                </a14:m>
                <a:r>
                  <a:rPr lang="en-US" sz="2800" dirty="0">
                    <a:solidFill>
                      <a:schemeClr val="tx1"/>
                    </a:solidFill>
                  </a:rPr>
                  <a:t>, with probability 1</a:t>
                </a:r>
                <a:r>
                  <a:rPr lang="en-US" sz="2800" dirty="0">
                    <a:solidFill>
                      <a:schemeClr val="tx1"/>
                    </a:solidFill>
                  </a:rPr>
                  <a:t>.</a:t>
                </a:r>
              </a:p>
            </p:txBody>
          </p:sp>
        </mc:Choice>
        <mc:Fallback>
          <p:sp>
            <p:nvSpPr>
              <p:cNvPr id="6" name="Content Placeholder 1"/>
              <p:cNvSpPr txBox="1">
                <a:spLocks noRot="1" noChangeAspect="1" noMove="1" noResize="1" noEditPoints="1" noAdjustHandles="1" noChangeArrowheads="1" noChangeShapeType="1" noTextEdit="1"/>
              </p:cNvSpPr>
              <p:nvPr/>
            </p:nvSpPr>
            <p:spPr bwMode="auto">
              <a:xfrm>
                <a:off x="120581" y="4827871"/>
                <a:ext cx="11886580" cy="1964810"/>
              </a:xfrm>
              <a:prstGeom prst="rect">
                <a:avLst/>
              </a:prstGeom>
              <a:blipFill rotWithShape="0">
                <a:blip r:embed="rId6"/>
                <a:stretch>
                  <a:fillRect l="-923" t="-3106" b="-6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7" name="Content Placeholder 2"/>
          <p:cNvSpPr txBox="1">
            <a:spLocks/>
          </p:cNvSpPr>
          <p:nvPr/>
        </p:nvSpPr>
        <p:spPr bwMode="auto">
          <a:xfrm>
            <a:off x="1146768" y="149591"/>
            <a:ext cx="981974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000" dirty="0">
                <a:solidFill>
                  <a:schemeClr val="tx1"/>
                </a:solidFill>
              </a:rPr>
              <a:t>Big Data Analytics – Compressive Sensing</a:t>
            </a:r>
            <a:endParaRPr lang="en-US" sz="4000" dirty="0">
              <a:solidFill>
                <a:schemeClr val="tx1"/>
              </a:solidFill>
            </a:endParaRPr>
          </a:p>
        </p:txBody>
      </p:sp>
    </p:spTree>
    <p:extLst>
      <p:ext uri="{BB962C8B-B14F-4D97-AF65-F5344CB8AC3E}">
        <p14:creationId xmlns:p14="http://schemas.microsoft.com/office/powerpoint/2010/main" val="22690230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914400" y="181293"/>
            <a:ext cx="10372405" cy="81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Big Data Analytics – Compressive Sensing</a:t>
            </a:r>
            <a:endParaRPr lang="en-US" sz="3600" dirty="0">
              <a:solidFill>
                <a:schemeClr val="tx1"/>
              </a:solidFill>
            </a:endParaRPr>
          </a:p>
        </p:txBody>
      </p:sp>
      <mc:AlternateContent xmlns:mc="http://schemas.openxmlformats.org/markup-compatibility/2006">
        <mc:Choice xmlns:a14="http://schemas.microsoft.com/office/drawing/2010/main" Requires="a14">
          <p:sp>
            <p:nvSpPr>
              <p:cNvPr id="15" name="Content Placeholder 1"/>
              <p:cNvSpPr txBox="1">
                <a:spLocks/>
              </p:cNvSpPr>
              <p:nvPr/>
            </p:nvSpPr>
            <p:spPr bwMode="auto">
              <a:xfrm>
                <a:off x="472272" y="1115705"/>
                <a:ext cx="11635991" cy="4953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dirty="0" smtClean="0">
                    <a:solidFill>
                      <a:schemeClr val="tx1"/>
                    </a:solidFill>
                  </a:rPr>
                  <a:t>If </a:t>
                </a:r>
                <a:r>
                  <a:rPr lang="en-US" dirty="0">
                    <a:solidFill>
                      <a:schemeClr val="tx1"/>
                    </a:solidFill>
                  </a:rPr>
                  <a:t>the entries of </a:t>
                </a:r>
                <a14:m>
                  <m:oMath xmlns:m="http://schemas.openxmlformats.org/officeDocument/2006/math">
                    <m:r>
                      <a:rPr lang="en-US" i="1">
                        <a:solidFill>
                          <a:schemeClr val="tx1"/>
                        </a:solidFill>
                        <a:latin typeface="Cambria Math" panose="02040503050406030204" pitchFamily="18" charset="0"/>
                      </a:rPr>
                      <m:t>𝐴</m:t>
                    </m:r>
                  </m:oMath>
                </a14:m>
                <a:r>
                  <a:rPr lang="en-US" dirty="0">
                    <a:solidFill>
                      <a:schemeClr val="tx1"/>
                    </a:solidFill>
                  </a:rPr>
                  <a:t> are chosen according to a sub-Gaussian distribution, then with high probability, for each </a:t>
                </a:r>
                <a14:m>
                  <m:oMath xmlns:m="http://schemas.openxmlformats.org/officeDocument/2006/math">
                    <m:r>
                      <a:rPr lang="en-US" i="1">
                        <a:solidFill>
                          <a:schemeClr val="tx1"/>
                        </a:solidFill>
                        <a:latin typeface="Cambria Math" panose="02040503050406030204" pitchFamily="18" charset="0"/>
                      </a:rPr>
                      <m:t>𝑘</m:t>
                    </m:r>
                  </m:oMath>
                </a14:m>
                <a:r>
                  <a:rPr lang="en-US" dirty="0">
                    <a:solidFill>
                      <a:schemeClr val="tx1"/>
                    </a:solidFill>
                  </a:rPr>
                  <a:t>, there exists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𝛿</m:t>
                        </m:r>
                      </m:e>
                      <m:sub>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𝑘</m:t>
                        </m:r>
                      </m:sub>
                    </m:sSub>
                    <m:r>
                      <a:rPr lang="en-US">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0,1</m:t>
                        </m:r>
                      </m:e>
                    </m:d>
                  </m:oMath>
                </a14:m>
                <a:r>
                  <a:rPr lang="en-US" dirty="0">
                    <a:solidFill>
                      <a:schemeClr val="tx1"/>
                    </a:solidFill>
                  </a:rPr>
                  <a:t> such </a:t>
                </a:r>
                <a:r>
                  <a:rPr lang="en-US" dirty="0">
                    <a:solidFill>
                      <a:schemeClr val="tx1"/>
                    </a:solidFill>
                  </a:rPr>
                  <a:t>that</a:t>
                </a:r>
              </a:p>
              <a:p>
                <a:pPr algn="l"/>
                <a:endParaRPr lang="en-US" sz="1800" dirty="0">
                  <a:solidFill>
                    <a:schemeClr val="tx1"/>
                  </a:solidFill>
                </a:endParaRPr>
              </a:p>
              <a:p>
                <a14:m>
                  <m:oMath xmlns:m="http://schemas.openxmlformats.org/officeDocument/2006/math">
                    <m:r>
                      <a:rPr lang="en-US">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𝛿</m:t>
                        </m:r>
                      </m:e>
                      <m:sub>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𝑘</m:t>
                        </m:r>
                      </m:sub>
                    </m:sSub>
                    <m:r>
                      <a:rPr lang="en-US">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e>
                      <m:sub>
                        <m:r>
                          <a:rPr lang="en-US">
                            <a:solidFill>
                              <a:schemeClr val="tx1"/>
                            </a:solidFill>
                            <a:latin typeface="Cambria Math" panose="02040503050406030204" pitchFamily="18" charset="0"/>
                          </a:rPr>
                          <m:t>2</m:t>
                        </m:r>
                      </m:sub>
                      <m:sup>
                        <m:r>
                          <a:rPr lang="en-US">
                            <a:solidFill>
                              <a:schemeClr val="tx1"/>
                            </a:solidFill>
                            <a:latin typeface="Cambria Math" panose="02040503050406030204" pitchFamily="18" charset="0"/>
                          </a:rPr>
                          <m:t>2</m:t>
                        </m:r>
                      </m:sup>
                    </m:sSubSup>
                    <m:r>
                      <a:rPr lang="en-US">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𝐴𝑥</m:t>
                            </m:r>
                          </m:e>
                        </m:d>
                      </m:e>
                      <m:sub>
                        <m:r>
                          <a:rPr lang="en-US">
                            <a:solidFill>
                              <a:schemeClr val="tx1"/>
                            </a:solidFill>
                            <a:latin typeface="Cambria Math" panose="02040503050406030204" pitchFamily="18" charset="0"/>
                          </a:rPr>
                          <m:t>2</m:t>
                        </m:r>
                      </m:sub>
                      <m:sup>
                        <m:r>
                          <a:rPr lang="en-US">
                            <a:solidFill>
                              <a:schemeClr val="tx1"/>
                            </a:solidFill>
                            <a:latin typeface="Cambria Math" panose="02040503050406030204" pitchFamily="18" charset="0"/>
                          </a:rPr>
                          <m:t>2</m:t>
                        </m:r>
                      </m:sup>
                    </m:sSubSup>
                    <m:r>
                      <a:rPr lang="en-US">
                        <a:solidFill>
                          <a:schemeClr val="tx1"/>
                        </a:solidFill>
                        <a:latin typeface="Cambria Math" panose="02040503050406030204" pitchFamily="18" charset="0"/>
                      </a:rPr>
                      <m:t>≤(1+</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𝛿</m:t>
                        </m:r>
                      </m:e>
                      <m:sub>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𝑘</m:t>
                        </m:r>
                      </m:sub>
                    </m:sSub>
                    <m:r>
                      <a:rPr lang="en-US">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e>
                      <m:sub>
                        <m:r>
                          <a:rPr lang="en-US">
                            <a:solidFill>
                              <a:schemeClr val="tx1"/>
                            </a:solidFill>
                            <a:latin typeface="Cambria Math" panose="02040503050406030204" pitchFamily="18" charset="0"/>
                          </a:rPr>
                          <m:t>2</m:t>
                        </m:r>
                      </m:sub>
                      <m:sup>
                        <m:r>
                          <a:rPr lang="en-US">
                            <a:solidFill>
                              <a:schemeClr val="tx1"/>
                            </a:solidFill>
                            <a:latin typeface="Cambria Math" panose="02040503050406030204" pitchFamily="18" charset="0"/>
                          </a:rPr>
                          <m:t>2</m:t>
                        </m:r>
                      </m:sup>
                    </m:sSubSup>
                  </m:oMath>
                </a14:m>
                <a:r>
                  <a:rPr lang="en-US" dirty="0">
                    <a:solidFill>
                      <a:schemeClr val="tx1"/>
                    </a:solidFill>
                  </a:rPr>
                  <a:t>    (1)</a:t>
                </a:r>
                <a:endParaRPr lang="en-US" dirty="0">
                  <a:solidFill>
                    <a:schemeClr val="tx1"/>
                  </a:solidFill>
                </a:endParaRPr>
              </a:p>
              <a:p>
                <a:pPr algn="l"/>
                <a:r>
                  <a:rPr lang="en-US" dirty="0">
                    <a:solidFill>
                      <a:schemeClr val="tx1"/>
                    </a:solidFill>
                  </a:rPr>
                  <a:t>	for </a:t>
                </a:r>
                <a:r>
                  <a:rPr lang="en-US" dirty="0">
                    <a:solidFill>
                      <a:schemeClr val="tx1"/>
                    </a:solidFill>
                  </a:rPr>
                  <a:t>all </a:t>
                </a:r>
                <a14:m>
                  <m:oMath xmlns:m="http://schemas.openxmlformats.org/officeDocument/2006/math">
                    <m:r>
                      <a:rPr lang="en-US" i="1">
                        <a:solidFill>
                          <a:schemeClr val="tx1"/>
                        </a:solidFill>
                        <a:latin typeface="Cambria Math" panose="02040503050406030204" pitchFamily="18" charset="0"/>
                      </a:rPr>
                      <m:t>𝑥</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𝑘</m:t>
                        </m:r>
                      </m:sub>
                    </m:sSub>
                  </m:oMath>
                </a14:m>
                <a:r>
                  <a:rPr lang="en-US" dirty="0">
                    <a:solidFill>
                      <a:schemeClr val="tx1"/>
                    </a:solidFill>
                  </a:rPr>
                  <a:t> 	(RIP=Restricted </a:t>
                </a:r>
                <a:r>
                  <a:rPr lang="en-US" dirty="0">
                    <a:solidFill>
                      <a:schemeClr val="tx1"/>
                    </a:solidFill>
                  </a:rPr>
                  <a:t>isometry </a:t>
                </a:r>
                <a:r>
                  <a:rPr lang="en-US" dirty="0">
                    <a:solidFill>
                      <a:schemeClr val="tx1"/>
                    </a:solidFill>
                  </a:rPr>
                  <a:t>property)</a:t>
                </a:r>
                <a:endParaRPr lang="en-US" dirty="0">
                  <a:solidFill>
                    <a:schemeClr val="tx1"/>
                  </a:solidFill>
                </a:endParaRPr>
              </a:p>
              <a:p>
                <a:endParaRPr lang="en-US" sz="1200" dirty="0">
                  <a:solidFill>
                    <a:schemeClr val="tx1"/>
                  </a:solidFill>
                </a:endParaRPr>
              </a:p>
              <a:p>
                <a:pPr marL="342900" indent="-342900" algn="l">
                  <a:buFont typeface="Courier New" panose="02070309020205020404" pitchFamily="49" charset="0"/>
                  <a:buChar char="o"/>
                </a:pPr>
                <a:r>
                  <a:rPr lang="en-US" dirty="0">
                    <a:solidFill>
                      <a:schemeClr val="tx1"/>
                    </a:solidFill>
                  </a:rPr>
                  <a:t>When </a:t>
                </a:r>
                <a:r>
                  <a:rPr lang="en-US" dirty="0">
                    <a:solidFill>
                      <a:schemeClr val="tx1"/>
                    </a:solidFill>
                  </a:rPr>
                  <a:t>we know that the original signal is sparse, to reconstruct </a:t>
                </a:r>
                <a14:m>
                  <m:oMath xmlns:m="http://schemas.openxmlformats.org/officeDocument/2006/math">
                    <m:r>
                      <a:rPr lang="en-US" i="1">
                        <a:solidFill>
                          <a:schemeClr val="tx1"/>
                        </a:solidFill>
                        <a:latin typeface="Cambria Math" panose="02040503050406030204" pitchFamily="18" charset="0"/>
                      </a:rPr>
                      <m:t>𝑥</m:t>
                    </m:r>
                  </m:oMath>
                </a14:m>
                <a:r>
                  <a:rPr lang="en-US" dirty="0">
                    <a:solidFill>
                      <a:schemeClr val="tx1"/>
                    </a:solidFill>
                  </a:rPr>
                  <a:t> given the observed measurements </a:t>
                </a:r>
                <a14:m>
                  <m:oMath xmlns:m="http://schemas.openxmlformats.org/officeDocument/2006/math">
                    <m:r>
                      <a:rPr lang="en-US" i="1">
                        <a:solidFill>
                          <a:schemeClr val="tx1"/>
                        </a:solidFill>
                        <a:latin typeface="Cambria Math" panose="02040503050406030204" pitchFamily="18" charset="0"/>
                      </a:rPr>
                      <m:t>𝑦</m:t>
                    </m:r>
                  </m:oMath>
                </a14:m>
                <a:r>
                  <a:rPr lang="en-US" dirty="0">
                    <a:solidFill>
                      <a:schemeClr val="tx1"/>
                    </a:solidFill>
                  </a:rPr>
                  <a:t>, we can solve the optimization problem</a:t>
                </a:r>
                <a:r>
                  <a:rPr lang="en-US" dirty="0" smtClean="0">
                    <a:solidFill>
                      <a:schemeClr val="tx1"/>
                    </a:solidFill>
                  </a:rPr>
                  <a:t>:</a:t>
                </a:r>
                <a:endParaRPr lang="en-US" sz="1800"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r>
                        <a:rPr lang="en-US">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arg</m:t>
                          </m:r>
                        </m:fName>
                        <m:e>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min</m:t>
                                  </m:r>
                                </m:e>
                                <m:lim>
                                  <m:r>
                                    <a:rPr lang="en-US" i="1">
                                      <a:solidFill>
                                        <a:schemeClr val="tx1"/>
                                      </a:solidFill>
                                      <a:latin typeface="Cambria Math" panose="02040503050406030204" pitchFamily="18" charset="0"/>
                                    </a:rPr>
                                    <m:t>𝑧</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𝐴𝑧</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lim>
                              </m:limLow>
                            </m:fName>
                            <m:e>
                              <m:sSub>
                                <m:sSubPr>
                                  <m:ctrlPr>
                                    <a:rPr lang="en-US" i="1">
                                      <a:solidFill>
                                        <a:schemeClr val="tx1"/>
                                      </a:solidFill>
                                      <a:latin typeface="Cambria Math" panose="02040503050406030204" pitchFamily="18" charset="0"/>
                                    </a:rPr>
                                  </m:ctrlPr>
                                </m:sSubPr>
                                <m:e>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𝑧</m:t>
                                      </m:r>
                                    </m:e>
                                  </m:d>
                                </m:e>
                                <m:sub>
                                  <m:r>
                                    <a:rPr lang="en-US">
                                      <a:solidFill>
                                        <a:schemeClr val="tx1"/>
                                      </a:solidFill>
                                      <a:latin typeface="Cambria Math" panose="02040503050406030204" pitchFamily="18" charset="0"/>
                                    </a:rPr>
                                    <m:t>0</m:t>
                                  </m:r>
                                </m:sub>
                              </m:sSub>
                            </m:e>
                          </m:func>
                        </m:e>
                      </m:func>
                    </m:oMath>
                  </m:oMathPara>
                </a14:m>
                <a:endParaRPr lang="en-US" dirty="0">
                  <a:solidFill>
                    <a:schemeClr val="tx1"/>
                  </a:solidFill>
                </a:endParaRPr>
              </a:p>
              <a:p>
                <a:pPr marL="342900" indent="-342900" algn="l">
                  <a:buFont typeface="Courier New" panose="02070309020205020404" pitchFamily="49" charset="0"/>
                  <a:buChar char="o"/>
                </a:pPr>
                <a:endParaRPr lang="en-US" dirty="0">
                  <a:solidFill>
                    <a:schemeClr val="tx1"/>
                  </a:solidFill>
                </a:endParaRPr>
              </a:p>
            </p:txBody>
          </p:sp>
        </mc:Choice>
        <mc:Fallback>
          <p:sp>
            <p:nvSpPr>
              <p:cNvPr id="15" name="Content Placeholder 1"/>
              <p:cNvSpPr txBox="1">
                <a:spLocks noRot="1" noChangeAspect="1" noMove="1" noResize="1" noEditPoints="1" noAdjustHandles="1" noChangeArrowheads="1" noChangeShapeType="1" noTextEdit="1"/>
              </p:cNvSpPr>
              <p:nvPr/>
            </p:nvSpPr>
            <p:spPr bwMode="auto">
              <a:xfrm>
                <a:off x="472272" y="1115705"/>
                <a:ext cx="11635991" cy="4953000"/>
              </a:xfrm>
              <a:prstGeom prst="rect">
                <a:avLst/>
              </a:prstGeom>
              <a:blipFill rotWithShape="0">
                <a:blip r:embed="rId3"/>
                <a:stretch>
                  <a:fillRect l="-1205" t="-1476" b="-108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86865058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Content Placeholder 1"/>
              <p:cNvSpPr txBox="1">
                <a:spLocks/>
              </p:cNvSpPr>
              <p:nvPr/>
            </p:nvSpPr>
            <p:spPr bwMode="auto">
              <a:xfrm>
                <a:off x="522514" y="874553"/>
                <a:ext cx="11133573" cy="4953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400" dirty="0" smtClean="0">
                    <a:solidFill>
                      <a:schemeClr val="tx1"/>
                    </a:solidFill>
                  </a:rPr>
                  <a:t>Linear </a:t>
                </a:r>
                <a:r>
                  <a:rPr lang="en-US" sz="2400" dirty="0">
                    <a:solidFill>
                      <a:schemeClr val="tx1"/>
                    </a:solidFill>
                  </a:rPr>
                  <a:t>programming may be used to solve </a:t>
                </a:r>
                <a:r>
                  <a:rPr lang="en-US" sz="2400" dirty="0">
                    <a:solidFill>
                      <a:schemeClr val="tx1"/>
                    </a:solidFill>
                  </a:rPr>
                  <a:t>the optimization </a:t>
                </a:r>
                <a:r>
                  <a:rPr lang="en-US" sz="2400" dirty="0">
                    <a:solidFill>
                      <a:schemeClr val="tx1"/>
                    </a:solidFill>
                  </a:rPr>
                  <a:t>problem if we replace the zero-norm by its more tractable convex approximation, the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𝑙</m:t>
                        </m:r>
                      </m:e>
                      <m:sub>
                        <m:r>
                          <a:rPr lang="en-US" sz="2400">
                            <a:solidFill>
                              <a:schemeClr val="tx1"/>
                            </a:solidFill>
                            <a:latin typeface="Cambria Math" panose="02040503050406030204" pitchFamily="18" charset="0"/>
                          </a:rPr>
                          <m:t>1</m:t>
                        </m:r>
                      </m:sub>
                    </m:sSub>
                  </m:oMath>
                </a14:m>
                <a:r>
                  <a:rPr lang="en-US" sz="2400" dirty="0">
                    <a:solidFill>
                      <a:schemeClr val="tx1"/>
                    </a:solidFill>
                  </a:rPr>
                  <a:t>-norm, </a:t>
                </a:r>
                <a14:m>
                  <m:oMath xmlns:m="http://schemas.openxmlformats.org/officeDocument/2006/math">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𝑥</m:t>
                        </m:r>
                      </m:e>
                    </m:acc>
                    <m:r>
                      <a:rPr lang="en-US" sz="2400">
                        <a:solidFill>
                          <a:schemeClr val="tx1"/>
                        </a:solidFill>
                        <a:latin typeface="Cambria Math" panose="02040503050406030204" pitchFamily="18" charset="0"/>
                      </a:rPr>
                      <m:t>=</m:t>
                    </m:r>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arg</m:t>
                        </m:r>
                      </m:fName>
                      <m:e>
                        <m:func>
                          <m:funcPr>
                            <m:ctrlPr>
                              <a:rPr lang="en-US" sz="2400" i="1">
                                <a:solidFill>
                                  <a:schemeClr val="tx1"/>
                                </a:solidFill>
                                <a:latin typeface="Cambria Math" panose="02040503050406030204" pitchFamily="18" charset="0"/>
                              </a:rPr>
                            </m:ctrlPr>
                          </m:funcPr>
                          <m:fName>
                            <m:limLow>
                              <m:limLowPr>
                                <m:ctrlPr>
                                  <a:rPr lang="en-US" sz="2400" i="1">
                                    <a:solidFill>
                                      <a:schemeClr val="tx1"/>
                                    </a:solidFill>
                                    <a:latin typeface="Cambria Math" panose="02040503050406030204" pitchFamily="18" charset="0"/>
                                  </a:rPr>
                                </m:ctrlPr>
                              </m:limLowPr>
                              <m:e>
                                <m:r>
                                  <m:rPr>
                                    <m:sty m:val="p"/>
                                  </m:rPr>
                                  <a:rPr lang="en-US" sz="2400">
                                    <a:solidFill>
                                      <a:schemeClr val="tx1"/>
                                    </a:solidFill>
                                    <a:latin typeface="Cambria Math" panose="02040503050406030204" pitchFamily="18" charset="0"/>
                                  </a:rPr>
                                  <m:t>min</m:t>
                                </m:r>
                              </m:e>
                              <m:lim>
                                <m:r>
                                  <a:rPr lang="en-US" sz="2400" i="1">
                                    <a:solidFill>
                                      <a:schemeClr val="tx1"/>
                                    </a:solidFill>
                                    <a:latin typeface="Cambria Math" panose="02040503050406030204" pitchFamily="18" charset="0"/>
                                  </a:rPr>
                                  <m:t>𝑧</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𝐴𝑧</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𝑦</m:t>
                                </m:r>
                              </m:lim>
                            </m:limLow>
                          </m:fName>
                          <m:e>
                            <m:sSub>
                              <m:sSubPr>
                                <m:ctrlPr>
                                  <a:rPr lang="en-US" sz="2400" i="1">
                                    <a:solidFill>
                                      <a:schemeClr val="tx1"/>
                                    </a:solidFill>
                                    <a:latin typeface="Cambria Math" panose="02040503050406030204" pitchFamily="18" charset="0"/>
                                  </a:rPr>
                                </m:ctrlPr>
                              </m:sSubPr>
                              <m:e>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𝑧</m:t>
                                    </m:r>
                                  </m:e>
                                </m:d>
                              </m:e>
                              <m:sub>
                                <m:r>
                                  <a:rPr lang="en-US" sz="2400">
                                    <a:solidFill>
                                      <a:schemeClr val="tx1"/>
                                    </a:solidFill>
                                    <a:latin typeface="Cambria Math" panose="02040503050406030204" pitchFamily="18" charset="0"/>
                                  </a:rPr>
                                  <m:t>1</m:t>
                                </m:r>
                              </m:sub>
                            </m:sSub>
                          </m:e>
                        </m:func>
                      </m:e>
                    </m:func>
                  </m:oMath>
                </a14:m>
                <a:endParaRPr lang="en-US" sz="2400" dirty="0">
                  <a:solidFill>
                    <a:schemeClr val="tx1"/>
                  </a:solidFill>
                </a:endParaRPr>
              </a:p>
              <a:p>
                <a:pPr marL="342900" indent="-342900" algn="l">
                  <a:buFont typeface="Courier New" panose="02070309020205020404" pitchFamily="49" charset="0"/>
                  <a:buChar char="o"/>
                </a:pPr>
                <a:r>
                  <a:rPr lang="en-US" sz="2400" dirty="0">
                    <a:solidFill>
                      <a:schemeClr val="tx1"/>
                    </a:solidFill>
                  </a:rPr>
                  <a:t>Given </a:t>
                </a:r>
                <a:r>
                  <a:rPr lang="en-US" sz="2400" dirty="0">
                    <a:solidFill>
                      <a:schemeClr val="tx1"/>
                    </a:solidFill>
                  </a:rPr>
                  <a:t>that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𝐴</m:t>
                        </m:r>
                      </m:e>
                      <m:sub>
                        <m:r>
                          <a:rPr lang="en-US" sz="2400" i="1">
                            <a:solidFill>
                              <a:schemeClr val="tx1"/>
                            </a:solidFill>
                            <a:latin typeface="Cambria Math" panose="02040503050406030204" pitchFamily="18" charset="0"/>
                          </a:rPr>
                          <m:t>𝑚</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sub>
                    </m:sSub>
                  </m:oMath>
                </a14:m>
                <a:r>
                  <a:rPr lang="en-US" sz="2400" dirty="0">
                    <a:solidFill>
                      <a:schemeClr val="tx1"/>
                    </a:solidFill>
                  </a:rPr>
                  <a:t> has the </a:t>
                </a:r>
                <a:r>
                  <a:rPr lang="en-US" sz="2400" dirty="0">
                    <a:solidFill>
                      <a:schemeClr val="tx1"/>
                    </a:solidFill>
                  </a:rPr>
                  <a:t>above property and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𝛿</m:t>
                        </m:r>
                      </m:e>
                      <m:sub>
                        <m:r>
                          <a:rPr lang="en-US" sz="2400">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𝑘</m:t>
                        </m:r>
                      </m:sub>
                    </m:sSub>
                    <m:r>
                      <a:rPr lang="en-US" sz="2400">
                        <a:solidFill>
                          <a:schemeClr val="tx1"/>
                        </a:solidFill>
                        <a:latin typeface="Cambria Math" panose="02040503050406030204" pitchFamily="18" charset="0"/>
                      </a:rPr>
                      <m:t>&lt;</m:t>
                    </m:r>
                    <m:rad>
                      <m:radPr>
                        <m:degHide m:val="on"/>
                        <m:ctrlPr>
                          <a:rPr lang="en-US" sz="2400" i="1">
                            <a:solidFill>
                              <a:schemeClr val="tx1"/>
                            </a:solidFill>
                            <a:latin typeface="Cambria Math" panose="02040503050406030204" pitchFamily="18" charset="0"/>
                          </a:rPr>
                        </m:ctrlPr>
                      </m:radPr>
                      <m:deg/>
                      <m:e>
                        <m:r>
                          <a:rPr lang="en-US" sz="2400">
                            <a:solidFill>
                              <a:schemeClr val="tx1"/>
                            </a:solidFill>
                            <a:latin typeface="Cambria Math" panose="02040503050406030204" pitchFamily="18" charset="0"/>
                          </a:rPr>
                          <m:t>2</m:t>
                        </m:r>
                      </m:e>
                    </m:rad>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1</m:t>
                    </m:r>
                  </m:oMath>
                </a14:m>
                <a:r>
                  <a:rPr lang="en-US" sz="2400" dirty="0">
                    <a:solidFill>
                      <a:schemeClr val="tx1"/>
                    </a:solidFill>
                  </a:rPr>
                  <a:t>, if we observe </a:t>
                </a:r>
                <a14:m>
                  <m:oMath xmlns:m="http://schemas.openxmlformats.org/officeDocument/2006/math">
                    <m:r>
                      <a:rPr lang="en-US" sz="2400" i="1">
                        <a:solidFill>
                          <a:schemeClr val="tx1"/>
                        </a:solidFill>
                        <a:latin typeface="Cambria Math" panose="02040503050406030204" pitchFamily="18" charset="0"/>
                      </a:rPr>
                      <m:t>𝑦</m:t>
                    </m:r>
                    <m:r>
                      <a:rPr lang="en-US" sz="2400">
                        <a:solidFill>
                          <a:schemeClr val="tx1"/>
                        </a:solidFill>
                        <a:latin typeface="Cambria Math" panose="02040503050406030204" pitchFamily="18" charset="0"/>
                      </a:rPr>
                      <m:t> = </m:t>
                    </m:r>
                    <m:r>
                      <a:rPr lang="en-US" sz="2400" i="1">
                        <a:solidFill>
                          <a:schemeClr val="tx1"/>
                        </a:solidFill>
                        <a:latin typeface="Cambria Math" panose="02040503050406030204" pitchFamily="18" charset="0"/>
                      </a:rPr>
                      <m:t>𝐴𝑥</m:t>
                    </m:r>
                  </m:oMath>
                </a14:m>
                <a:r>
                  <a:rPr lang="en-US" sz="2400" dirty="0">
                    <a:solidFill>
                      <a:schemeClr val="tx1"/>
                    </a:solidFill>
                  </a:rPr>
                  <a:t>, then the solution </a:t>
                </a:r>
                <a14:m>
                  <m:oMath xmlns:m="http://schemas.openxmlformats.org/officeDocument/2006/math">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𝑥</m:t>
                        </m:r>
                      </m:e>
                    </m:acc>
                  </m:oMath>
                </a14:m>
                <a:r>
                  <a:rPr lang="en-US" sz="2400" dirty="0">
                    <a:solidFill>
                      <a:schemeClr val="tx1"/>
                    </a:solidFill>
                  </a:rPr>
                  <a:t> </a:t>
                </a:r>
                <a:r>
                  <a:rPr lang="en-US" sz="2400" dirty="0">
                    <a:solidFill>
                      <a:schemeClr val="tx1"/>
                    </a:solidFill>
                  </a:rPr>
                  <a:t>satisfies</a:t>
                </a:r>
              </a:p>
              <a:p>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d>
                          <m:dPr>
                            <m:begChr m:val="‖"/>
                            <m:endChr m:val="‖"/>
                            <m:ctrlPr>
                              <a:rPr lang="en-US" sz="2400" i="1">
                                <a:solidFill>
                                  <a:schemeClr val="tx1"/>
                                </a:solidFill>
                                <a:latin typeface="Cambria Math" panose="02040503050406030204" pitchFamily="18" charset="0"/>
                              </a:rPr>
                            </m:ctrlPr>
                          </m:d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𝑥</m:t>
                                </m:r>
                              </m:e>
                            </m:acc>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𝑥</m:t>
                            </m:r>
                          </m:e>
                        </m:d>
                      </m:e>
                      <m:sub>
                        <m:r>
                          <a:rPr lang="en-US" sz="2400">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𝐶</m:t>
                        </m:r>
                      </m:e>
                      <m:sub>
                        <m:r>
                          <a:rPr lang="en-US" sz="2400">
                            <a:solidFill>
                              <a:schemeClr val="tx1"/>
                            </a:solidFill>
                            <a:latin typeface="Cambria Math" panose="02040503050406030204" pitchFamily="18" charset="0"/>
                          </a:rPr>
                          <m:t>0</m:t>
                        </m:r>
                      </m:sub>
                    </m:sSub>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𝜎</m:t>
                            </m:r>
                          </m:e>
                          <m:sub>
                            <m:r>
                              <a:rPr lang="en-US" sz="2400" i="1">
                                <a:solidFill>
                                  <a:schemeClr val="tx1"/>
                                </a:solidFill>
                                <a:latin typeface="Cambria Math" panose="02040503050406030204" pitchFamily="18" charset="0"/>
                              </a:rPr>
                              <m:t>𝑘</m:t>
                            </m:r>
                          </m:sub>
                        </m:sSub>
                        <m:sSub>
                          <m:sSubPr>
                            <m:ctrlPr>
                              <a:rPr lang="en-US" sz="2400" i="1">
                                <a:solidFill>
                                  <a:schemeClr val="tx1"/>
                                </a:solidFill>
                                <a:latin typeface="Cambria Math" panose="02040503050406030204" pitchFamily="18" charset="0"/>
                              </a:rPr>
                            </m:ctrlPr>
                          </m:sSubPr>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𝑥</m:t>
                                </m:r>
                              </m:e>
                            </m:d>
                          </m:e>
                          <m:sub>
                            <m:r>
                              <a:rPr lang="en-US" sz="2400">
                                <a:solidFill>
                                  <a:schemeClr val="tx1"/>
                                </a:solidFill>
                                <a:latin typeface="Cambria Math" panose="02040503050406030204" pitchFamily="18" charset="0"/>
                              </a:rPr>
                              <m:t>1</m:t>
                            </m:r>
                          </m:sub>
                        </m:sSub>
                      </m:num>
                      <m:den>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𝑘</m:t>
                            </m:r>
                          </m:e>
                        </m:rad>
                      </m:den>
                    </m:f>
                  </m:oMath>
                </a14:m>
                <a:r>
                  <a:rPr lang="en-US" sz="2400" dirty="0">
                    <a:solidFill>
                      <a:schemeClr val="tx1"/>
                    </a:solidFill>
                  </a:rPr>
                  <a:t> </a:t>
                </a:r>
                <a:endParaRPr lang="en-US" sz="2400" dirty="0">
                  <a:solidFill>
                    <a:schemeClr val="tx1"/>
                  </a:solidFill>
                </a:endParaRPr>
              </a:p>
              <a:p>
                <a:pPr marL="342900" indent="-342900" algn="l">
                  <a:buFont typeface="Courier New" panose="02070309020205020404" pitchFamily="49" charset="0"/>
                  <a:buChar char="o"/>
                </a:pPr>
                <a:r>
                  <a:rPr lang="en-US" sz="2400" dirty="0">
                    <a:solidFill>
                      <a:schemeClr val="tx1"/>
                    </a:solidFill>
                  </a:rPr>
                  <a:t>Thus</a:t>
                </a:r>
                <a:r>
                  <a:rPr lang="en-US" sz="2400" dirty="0">
                    <a:solidFill>
                      <a:schemeClr val="tx1"/>
                    </a:solidFill>
                  </a:rPr>
                  <a:t>, in compressive sensing applications, if </a:t>
                </a:r>
                <a14:m>
                  <m:oMath xmlns:m="http://schemas.openxmlformats.org/officeDocument/2006/math">
                    <m:r>
                      <a:rPr lang="en-US" sz="2400" i="1">
                        <a:solidFill>
                          <a:schemeClr val="tx1"/>
                        </a:solidFill>
                        <a:latin typeface="Cambria Math" panose="02040503050406030204" pitchFamily="18" charset="0"/>
                      </a:rPr>
                      <m:t>𝑥</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i="1">
                            <a:solidFill>
                              <a:schemeClr val="tx1"/>
                            </a:solidFill>
                            <a:latin typeface="Cambria Math" panose="02040503050406030204" pitchFamily="18" charset="0"/>
                          </a:rPr>
                          <m:t>𝑘</m:t>
                        </m:r>
                      </m:sub>
                    </m:sSub>
                  </m:oMath>
                </a14:m>
                <a:r>
                  <a:rPr lang="en-US" sz="2400" dirty="0">
                    <a:solidFill>
                      <a:schemeClr val="tx1"/>
                    </a:solidFill>
                  </a:rPr>
                  <a:t> and </a:t>
                </a:r>
                <a14:m>
                  <m:oMath xmlns:m="http://schemas.openxmlformats.org/officeDocument/2006/math">
                    <m:r>
                      <a:rPr lang="en-US" sz="2400" i="1">
                        <a:solidFill>
                          <a:schemeClr val="tx1"/>
                        </a:solidFill>
                        <a:latin typeface="Cambria Math" panose="02040503050406030204" pitchFamily="18" charset="0"/>
                      </a:rPr>
                      <m:t>𝐴</m:t>
                    </m:r>
                    <m:r>
                      <a:rPr lang="en-US" sz="2400">
                        <a:solidFill>
                          <a:schemeClr val="tx1"/>
                        </a:solidFill>
                        <a:latin typeface="Cambria Math" panose="02040503050406030204" pitchFamily="18" charset="0"/>
                      </a:rPr>
                      <m:t> </m:t>
                    </m:r>
                  </m:oMath>
                </a14:m>
                <a:r>
                  <a:rPr lang="en-US" sz="2400" dirty="0">
                    <a:solidFill>
                      <a:schemeClr val="tx1"/>
                    </a:solidFill>
                  </a:rPr>
                  <a:t>satisfies </a:t>
                </a:r>
                <a:r>
                  <a:rPr lang="en-US" sz="2400" dirty="0">
                    <a:solidFill>
                      <a:schemeClr val="tx1"/>
                    </a:solidFill>
                  </a:rPr>
                  <a:t>the RIP, </a:t>
                </a:r>
                <a:r>
                  <a:rPr lang="en-US" sz="2400" dirty="0">
                    <a:solidFill>
                      <a:schemeClr val="tx1"/>
                    </a:solidFill>
                  </a:rPr>
                  <a:t>condition (1), we can recover any </a:t>
                </a:r>
                <a14:m>
                  <m:oMath xmlns:m="http://schemas.openxmlformats.org/officeDocument/2006/math">
                    <m:r>
                      <a:rPr lang="en-US" sz="2400" i="1">
                        <a:solidFill>
                          <a:schemeClr val="tx1"/>
                        </a:solidFill>
                        <a:latin typeface="Cambria Math" panose="02040503050406030204" pitchFamily="18" charset="0"/>
                      </a:rPr>
                      <m:t>𝑘</m:t>
                    </m:r>
                  </m:oMath>
                </a14:m>
                <a:r>
                  <a:rPr lang="en-US" sz="2400" dirty="0">
                    <a:solidFill>
                      <a:schemeClr val="tx1"/>
                    </a:solidFill>
                  </a:rPr>
                  <a:t>-sparse signal </a:t>
                </a:r>
                <a14:m>
                  <m:oMath xmlns:m="http://schemas.openxmlformats.org/officeDocument/2006/math">
                    <m:r>
                      <a:rPr lang="en-US" sz="2400" i="1">
                        <a:solidFill>
                          <a:schemeClr val="tx1"/>
                        </a:solidFill>
                        <a:latin typeface="Cambria Math" panose="02040503050406030204" pitchFamily="18" charset="0"/>
                      </a:rPr>
                      <m:t>𝑥</m:t>
                    </m:r>
                  </m:oMath>
                </a14:m>
                <a:r>
                  <a:rPr lang="en-US" sz="2400" dirty="0">
                    <a:solidFill>
                      <a:schemeClr val="tx1"/>
                    </a:solidFill>
                  </a:rPr>
                  <a:t> exactly (as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𝜎</m:t>
                        </m:r>
                      </m:e>
                      <m:sub>
                        <m:r>
                          <a:rPr lang="en-US" sz="2400" i="1">
                            <a:solidFill>
                              <a:schemeClr val="tx1"/>
                            </a:solidFill>
                            <a:latin typeface="Cambria Math" panose="02040503050406030204" pitchFamily="18" charset="0"/>
                          </a:rPr>
                          <m:t>𝑘</m:t>
                        </m:r>
                      </m:sub>
                    </m:sSub>
                    <m:sSub>
                      <m:sSubPr>
                        <m:ctrlPr>
                          <a:rPr lang="en-US" sz="2400" i="1">
                            <a:solidFill>
                              <a:schemeClr val="tx1"/>
                            </a:solidFill>
                            <a:latin typeface="Cambria Math" panose="02040503050406030204" pitchFamily="18" charset="0"/>
                          </a:rPr>
                        </m:ctrlPr>
                      </m:sSubPr>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𝑥</m:t>
                            </m:r>
                          </m:e>
                        </m:d>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=0</m:t>
                    </m:r>
                  </m:oMath>
                </a14:m>
                <a:r>
                  <a:rPr lang="en-US" sz="2400" dirty="0">
                    <a:solidFill>
                      <a:schemeClr val="tx1"/>
                    </a:solidFill>
                  </a:rPr>
                  <a:t>) using only </a:t>
                </a:r>
                <a14:m>
                  <m:oMath xmlns:m="http://schemas.openxmlformats.org/officeDocument/2006/math">
                    <m:r>
                      <a:rPr lang="en-US" sz="2400" i="1">
                        <a:solidFill>
                          <a:schemeClr val="tx1"/>
                        </a:solidFill>
                        <a:latin typeface="Cambria Math" panose="02040503050406030204" pitchFamily="18" charset="0"/>
                      </a:rPr>
                      <m:t>𝑂</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𝑘</m:t>
                        </m:r>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log</m:t>
                            </m:r>
                          </m:fName>
                          <m:e>
                            <m:r>
                              <a:rPr lang="en-US" sz="2400">
                                <a:solidFill>
                                  <a:schemeClr val="tx1"/>
                                </a:solidFill>
                                <a:latin typeface="Cambria Math" panose="02040503050406030204" pitchFamily="18" charset="0"/>
                              </a:rPr>
                              <m:t>(</m:t>
                            </m:r>
                            <m:f>
                              <m:fPr>
                                <m:type m:val="lin"/>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𝑛</m:t>
                                </m:r>
                              </m:num>
                              <m:den>
                                <m:r>
                                  <a:rPr lang="en-US" sz="2400" i="1">
                                    <a:solidFill>
                                      <a:schemeClr val="tx1"/>
                                    </a:solidFill>
                                    <a:latin typeface="Cambria Math" panose="02040503050406030204" pitchFamily="18" charset="0"/>
                                  </a:rPr>
                                  <m:t>𝑘</m:t>
                                </m:r>
                              </m:den>
                            </m:f>
                            <m:r>
                              <a:rPr lang="en-US" sz="2400">
                                <a:solidFill>
                                  <a:schemeClr val="tx1"/>
                                </a:solidFill>
                                <a:latin typeface="Cambria Math" panose="02040503050406030204" pitchFamily="18" charset="0"/>
                              </a:rPr>
                              <m:t>)</m:t>
                            </m:r>
                          </m:e>
                        </m:func>
                      </m:e>
                    </m:d>
                  </m:oMath>
                </a14:m>
                <a:r>
                  <a:rPr lang="en-US" sz="2400" dirty="0">
                    <a:solidFill>
                      <a:schemeClr val="tx1"/>
                    </a:solidFill>
                  </a:rPr>
                  <a:t> observations, since </a:t>
                </a:r>
                <a14:m>
                  <m:oMath xmlns:m="http://schemas.openxmlformats.org/officeDocument/2006/math">
                    <m:r>
                      <a:rPr lang="en-US" sz="2400" i="1">
                        <a:solidFill>
                          <a:schemeClr val="tx1"/>
                        </a:solidFill>
                        <a:latin typeface="Cambria Math" panose="02040503050406030204" pitchFamily="18" charset="0"/>
                      </a:rPr>
                      <m:t>𝑚</m:t>
                    </m:r>
                    <m:r>
                      <a:rPr lang="en-US" sz="2400">
                        <a:solidFill>
                          <a:schemeClr val="tx1"/>
                        </a:solidFill>
                        <a:latin typeface="Cambria Math" panose="02040503050406030204" pitchFamily="18" charset="0"/>
                      </a:rPr>
                      <m:t> = </m:t>
                    </m:r>
                    <m:r>
                      <a:rPr lang="en-US" sz="2400" i="1">
                        <a:solidFill>
                          <a:schemeClr val="tx1"/>
                        </a:solidFill>
                        <a:latin typeface="Cambria Math" panose="02040503050406030204" pitchFamily="18" charset="0"/>
                      </a:rPr>
                      <m:t>𝑂</m:t>
                    </m:r>
                    <m:d>
                      <m:dPr>
                        <m:ctrlPr>
                          <a:rPr lang="en-US" sz="2400" i="1">
                            <a:solidFill>
                              <a:schemeClr val="tx1"/>
                            </a:solidFill>
                            <a:latin typeface="Cambria Math" panose="02040503050406030204" pitchFamily="18" charset="0"/>
                          </a:rPr>
                        </m:ctrlPr>
                      </m:dPr>
                      <m:e>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𝑘</m:t>
                            </m:r>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log</m:t>
                                </m:r>
                              </m:fName>
                              <m:e>
                                <m:d>
                                  <m:dPr>
                                    <m:ctrlPr>
                                      <a:rPr lang="en-US" sz="2400" i="1">
                                        <a:solidFill>
                                          <a:schemeClr val="tx1"/>
                                        </a:solidFill>
                                        <a:latin typeface="Cambria Math" panose="02040503050406030204" pitchFamily="18" charset="0"/>
                                      </a:rPr>
                                    </m:ctrlPr>
                                  </m:dPr>
                                  <m:e>
                                    <m:f>
                                      <m:fPr>
                                        <m:type m:val="lin"/>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𝑛</m:t>
                                        </m:r>
                                      </m:num>
                                      <m:den>
                                        <m:r>
                                          <a:rPr lang="en-US" sz="2400" i="1">
                                            <a:solidFill>
                                              <a:schemeClr val="tx1"/>
                                            </a:solidFill>
                                            <a:latin typeface="Cambria Math" panose="02040503050406030204" pitchFamily="18" charset="0"/>
                                          </a:rPr>
                                          <m:t>𝑘</m:t>
                                        </m:r>
                                      </m:den>
                                    </m:f>
                                  </m:e>
                                </m:d>
                              </m:e>
                            </m:func>
                          </m:num>
                          <m:den>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𝛿</m:t>
                                </m:r>
                              </m:e>
                              <m:sub>
                                <m:r>
                                  <a:rPr lang="en-US" sz="2400">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𝑘</m:t>
                                </m:r>
                              </m:sub>
                              <m:sup>
                                <m:r>
                                  <a:rPr lang="en-US" sz="2400">
                                    <a:solidFill>
                                      <a:schemeClr val="tx1"/>
                                    </a:solidFill>
                                    <a:latin typeface="Cambria Math" panose="02040503050406030204" pitchFamily="18" charset="0"/>
                                  </a:rPr>
                                  <m:t>2</m:t>
                                </m:r>
                              </m:sup>
                            </m:sSubSup>
                          </m:den>
                        </m:f>
                      </m:e>
                    </m:d>
                  </m:oMath>
                </a14:m>
                <a:endParaRPr lang="en-US" sz="2400" dirty="0">
                  <a:solidFill>
                    <a:schemeClr val="tx1"/>
                  </a:solidFill>
                </a:endParaRPr>
              </a:p>
              <a:p>
                <a:pPr marL="342900" indent="-342900" algn="l">
                  <a:buFont typeface="Courier New" panose="02070309020205020404" pitchFamily="49" charset="0"/>
                  <a:buChar char="o"/>
                </a:pPr>
                <a:r>
                  <a:rPr lang="en-US" sz="2400" dirty="0">
                    <a:solidFill>
                      <a:schemeClr val="tx1"/>
                    </a:solidFill>
                  </a:rPr>
                  <a:t>Finally</a:t>
                </a:r>
                <a:r>
                  <a:rPr lang="en-US" sz="2400" dirty="0">
                    <a:solidFill>
                      <a:schemeClr val="tx1"/>
                    </a:solidFill>
                  </a:rPr>
                  <a:t>, if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𝐴</m:t>
                        </m:r>
                      </m:e>
                      <m:sub>
                        <m:r>
                          <a:rPr lang="en-US" sz="2400" i="1">
                            <a:solidFill>
                              <a:schemeClr val="tx1"/>
                            </a:solidFill>
                            <a:latin typeface="Cambria Math" panose="02040503050406030204" pitchFamily="18" charset="0"/>
                          </a:rPr>
                          <m:t>𝑚</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sub>
                    </m:sSub>
                  </m:oMath>
                </a14:m>
                <a:r>
                  <a:rPr lang="en-US" sz="2400" dirty="0">
                    <a:solidFill>
                      <a:schemeClr val="tx1"/>
                    </a:solidFill>
                  </a:rPr>
                  <a:t> is random (e.g., chosen according to a Gaussian distribution) and </a:t>
                </a:r>
                <a14:m>
                  <m:oMath xmlns:m="http://schemas.openxmlformats.org/officeDocument/2006/math">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Φ</m:t>
                        </m:r>
                      </m:e>
                      <m:sub>
                        <m:r>
                          <a:rPr lang="en-US" sz="2400" i="1">
                            <a:solidFill>
                              <a:schemeClr val="tx1"/>
                            </a:solidFill>
                            <a:latin typeface="Cambria Math" panose="02040503050406030204" pitchFamily="18" charset="0"/>
                          </a:rPr>
                          <m:t>𝑛</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sub>
                    </m:sSub>
                  </m:oMath>
                </a14:m>
                <a:r>
                  <a:rPr lang="en-US" sz="2400" dirty="0">
                    <a:solidFill>
                      <a:schemeClr val="tx1"/>
                    </a:solidFill>
                  </a:rPr>
                  <a:t> is an orthonormal basis, then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𝐴</m:t>
                        </m:r>
                      </m:e>
                      <m:sub>
                        <m:r>
                          <a:rPr lang="en-US" sz="2400" i="1">
                            <a:solidFill>
                              <a:schemeClr val="tx1"/>
                            </a:solidFill>
                            <a:latin typeface="Cambria Math" panose="02040503050406030204" pitchFamily="18" charset="0"/>
                          </a:rPr>
                          <m:t>𝑚</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Φ</m:t>
                        </m:r>
                      </m:e>
                      <m:sub>
                        <m:r>
                          <a:rPr lang="en-US" sz="2400" i="1">
                            <a:solidFill>
                              <a:schemeClr val="tx1"/>
                            </a:solidFill>
                            <a:latin typeface="Cambria Math" panose="02040503050406030204" pitchFamily="18" charset="0"/>
                          </a:rPr>
                          <m:t>𝑛</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sub>
                    </m:sSub>
                  </m:oMath>
                </a14:m>
                <a:r>
                  <a:rPr lang="en-US" sz="2400" dirty="0">
                    <a:solidFill>
                      <a:schemeClr val="tx1"/>
                    </a:solidFill>
                  </a:rPr>
                  <a:t> will also have a Gaussian distribution, and if </a:t>
                </a:r>
                <a14:m>
                  <m:oMath xmlns:m="http://schemas.openxmlformats.org/officeDocument/2006/math">
                    <m:r>
                      <a:rPr lang="en-US" sz="2400" i="1">
                        <a:solidFill>
                          <a:schemeClr val="tx1"/>
                        </a:solidFill>
                        <a:latin typeface="Cambria Math" panose="02040503050406030204" pitchFamily="18" charset="0"/>
                      </a:rPr>
                      <m:t>𝑚</m:t>
                    </m:r>
                  </m:oMath>
                </a14:m>
                <a:r>
                  <a:rPr lang="en-US" sz="2400" dirty="0">
                    <a:solidFill>
                      <a:schemeClr val="tx1"/>
                    </a:solidFill>
                  </a:rPr>
                  <a:t> is large,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𝐴</m:t>
                        </m:r>
                      </m:e>
                      <m:sup>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𝐴</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Φ</m:t>
                    </m:r>
                  </m:oMath>
                </a14:m>
                <a:r>
                  <a:rPr lang="en-US" sz="2400" dirty="0">
                    <a:solidFill>
                      <a:schemeClr val="tx1"/>
                    </a:solidFill>
                  </a:rPr>
                  <a:t> will also satisfy </a:t>
                </a:r>
                <a:r>
                  <a:rPr lang="en-US" sz="2400" dirty="0">
                    <a:solidFill>
                      <a:schemeClr val="tx1"/>
                    </a:solidFill>
                  </a:rPr>
                  <a:t>the RIP condition </a:t>
                </a:r>
                <a:r>
                  <a:rPr lang="en-US" sz="2400" dirty="0">
                    <a:solidFill>
                      <a:schemeClr val="tx1"/>
                    </a:solidFill>
                  </a:rPr>
                  <a:t>(1) with high </a:t>
                </a:r>
                <a:r>
                  <a:rPr lang="en-US" sz="2400" dirty="0">
                    <a:solidFill>
                      <a:schemeClr val="tx1"/>
                    </a:solidFill>
                  </a:rPr>
                  <a:t>probability.</a:t>
                </a:r>
                <a:endParaRPr lang="en-US" sz="2400" dirty="0">
                  <a:solidFill>
                    <a:schemeClr val="tx1"/>
                  </a:solidFill>
                </a:endParaRPr>
              </a:p>
            </p:txBody>
          </p:sp>
        </mc:Choice>
        <mc:Fallback>
          <p:sp>
            <p:nvSpPr>
              <p:cNvPr id="15" name="Content Placeholder 1"/>
              <p:cNvSpPr txBox="1">
                <a:spLocks noRot="1" noChangeAspect="1" noMove="1" noResize="1" noEditPoints="1" noAdjustHandles="1" noChangeArrowheads="1" noChangeShapeType="1" noTextEdit="1"/>
              </p:cNvSpPr>
              <p:nvPr/>
            </p:nvSpPr>
            <p:spPr bwMode="auto">
              <a:xfrm>
                <a:off x="522514" y="874553"/>
                <a:ext cx="11133573" cy="4953000"/>
              </a:xfrm>
              <a:prstGeom prst="rect">
                <a:avLst/>
              </a:prstGeom>
              <a:blipFill rotWithShape="0">
                <a:blip r:embed="rId3"/>
                <a:stretch>
                  <a:fillRect l="-767" t="-984" r="-602" b="-210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1012811" y="110870"/>
            <a:ext cx="10372405" cy="81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Big Data Analytics – Compressive Sensing</a:t>
            </a:r>
            <a:endParaRPr lang="en-US" sz="3600" dirty="0">
              <a:solidFill>
                <a:schemeClr val="tx1"/>
              </a:solidFill>
            </a:endParaRPr>
          </a:p>
        </p:txBody>
      </p:sp>
    </p:spTree>
    <p:extLst>
      <p:ext uri="{BB962C8B-B14F-4D97-AF65-F5344CB8AC3E}">
        <p14:creationId xmlns:p14="http://schemas.microsoft.com/office/powerpoint/2010/main" val="280272517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1008841" y="171046"/>
            <a:ext cx="10372405" cy="81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Big Data Analytics – Compressive Sensing</a:t>
            </a:r>
            <a:endParaRPr lang="en-US" sz="3600" dirty="0">
              <a:solidFill>
                <a:schemeClr val="tx1"/>
              </a:solidFill>
            </a:endParaRPr>
          </a:p>
        </p:txBody>
      </p:sp>
      <p:grpSp>
        <p:nvGrpSpPr>
          <p:cNvPr id="11" name="Group 10"/>
          <p:cNvGrpSpPr/>
          <p:nvPr/>
        </p:nvGrpSpPr>
        <p:grpSpPr>
          <a:xfrm>
            <a:off x="439296" y="1147400"/>
            <a:ext cx="11636864" cy="4316044"/>
            <a:chOff x="-2107607" y="3701950"/>
            <a:chExt cx="12336777" cy="4927700"/>
          </a:xfrm>
        </p:grpSpPr>
        <p:pic>
          <p:nvPicPr>
            <p:cNvPr id="12" name="Picture 11"/>
            <p:cNvPicPr>
              <a:picLocks noChangeAspect="1"/>
            </p:cNvPicPr>
            <p:nvPr/>
          </p:nvPicPr>
          <p:blipFill rotWithShape="1">
            <a:blip r:embed="rId3"/>
            <a:srcRect l="32917" t="12963" r="22083" b="45555"/>
            <a:stretch/>
          </p:blipFill>
          <p:spPr>
            <a:xfrm>
              <a:off x="-609600" y="4400549"/>
              <a:ext cx="4114801" cy="2133601"/>
            </a:xfrm>
            <a:prstGeom prst="rect">
              <a:avLst/>
            </a:prstGeom>
          </p:spPr>
        </p:pic>
        <p:pic>
          <p:nvPicPr>
            <p:cNvPr id="13" name="Picture 12"/>
            <p:cNvPicPr>
              <a:picLocks noChangeAspect="1"/>
            </p:cNvPicPr>
            <p:nvPr/>
          </p:nvPicPr>
          <p:blipFill rotWithShape="1">
            <a:blip r:embed="rId4"/>
            <a:srcRect l="33334" t="13704" r="62083" b="47037"/>
            <a:stretch/>
          </p:blipFill>
          <p:spPr>
            <a:xfrm>
              <a:off x="-1828800" y="4400549"/>
              <a:ext cx="419099" cy="2019295"/>
            </a:xfrm>
            <a:prstGeom prst="rect">
              <a:avLst/>
            </a:prstGeom>
          </p:spPr>
        </p:pic>
        <p:sp>
          <p:nvSpPr>
            <p:cNvPr id="14" name="TextBox 13"/>
            <p:cNvSpPr txBox="1"/>
            <p:nvPr/>
          </p:nvSpPr>
          <p:spPr>
            <a:xfrm>
              <a:off x="-1219200" y="5082628"/>
              <a:ext cx="465192" cy="769441"/>
            </a:xfrm>
            <a:prstGeom prst="rect">
              <a:avLst/>
            </a:prstGeom>
            <a:noFill/>
          </p:spPr>
          <p:txBody>
            <a:bodyPr wrap="none" rtlCol="0">
              <a:spAutoFit/>
            </a:bodyPr>
            <a:lstStyle/>
            <a:p>
              <a:r>
                <a:rPr lang="en-US" sz="4400" b="1" dirty="0" smtClean="0"/>
                <a:t>=</a:t>
              </a:r>
              <a:endParaRPr lang="en-US" sz="4400" b="1" dirty="0"/>
            </a:p>
          </p:txBody>
        </p:sp>
        <p:sp>
          <p:nvSpPr>
            <p:cNvPr id="15" name="TextBox 14"/>
            <p:cNvSpPr txBox="1"/>
            <p:nvPr/>
          </p:nvSpPr>
          <p:spPr>
            <a:xfrm>
              <a:off x="3710753" y="5136056"/>
              <a:ext cx="465192" cy="769441"/>
            </a:xfrm>
            <a:prstGeom prst="rect">
              <a:avLst/>
            </a:prstGeom>
            <a:noFill/>
          </p:spPr>
          <p:txBody>
            <a:bodyPr wrap="none" rtlCol="0">
              <a:spAutoFit/>
            </a:bodyPr>
            <a:lstStyle/>
            <a:p>
              <a:r>
                <a:rPr lang="en-US" sz="4400" b="1" dirty="0" smtClean="0"/>
                <a:t>×</a:t>
              </a:r>
              <a:endParaRPr lang="en-US" sz="4400" b="1" dirty="0"/>
            </a:p>
          </p:txBody>
        </p:sp>
        <p:sp>
          <p:nvSpPr>
            <p:cNvPr id="17" name="TextBox 16"/>
            <p:cNvSpPr txBox="1"/>
            <p:nvPr/>
          </p:nvSpPr>
          <p:spPr>
            <a:xfrm>
              <a:off x="8682803" y="5090512"/>
              <a:ext cx="465192" cy="769441"/>
            </a:xfrm>
            <a:prstGeom prst="rect">
              <a:avLst/>
            </a:prstGeom>
            <a:noFill/>
          </p:spPr>
          <p:txBody>
            <a:bodyPr wrap="none" rtlCol="0">
              <a:spAutoFit/>
            </a:bodyPr>
            <a:lstStyle/>
            <a:p>
              <a:r>
                <a:rPr lang="en-US" sz="4400" b="1" dirty="0" smtClean="0"/>
                <a:t>×</a:t>
              </a:r>
              <a:endParaRPr lang="en-US" sz="4400" b="1" dirty="0"/>
            </a:p>
          </p:txBody>
        </p:sp>
        <p:pic>
          <p:nvPicPr>
            <p:cNvPr id="18" name="Picture 17"/>
            <p:cNvPicPr>
              <a:picLocks noChangeAspect="1"/>
            </p:cNvPicPr>
            <p:nvPr/>
          </p:nvPicPr>
          <p:blipFill rotWithShape="1">
            <a:blip r:embed="rId5"/>
            <a:srcRect l="32917" t="84236" r="22083" b="7037"/>
            <a:stretch/>
          </p:blipFill>
          <p:spPr>
            <a:xfrm rot="5400000">
              <a:off x="7465556" y="6305549"/>
              <a:ext cx="4191000" cy="457201"/>
            </a:xfrm>
            <a:prstGeom prst="rect">
              <a:avLst/>
            </a:prstGeom>
          </p:spPr>
        </p:pic>
        <mc:AlternateContent xmlns:mc="http://schemas.openxmlformats.org/markup-compatibility/2006">
          <mc:Choice xmlns:a14="http://schemas.microsoft.com/office/drawing/2010/main" Requires="a14">
            <p:sp>
              <p:nvSpPr>
                <p:cNvPr id="19" name="TextBox 18"/>
                <p:cNvSpPr txBox="1"/>
                <p:nvPr/>
              </p:nvSpPr>
              <p:spPr>
                <a:xfrm>
                  <a:off x="-2107607" y="3701950"/>
                  <a:ext cx="1115633" cy="597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latin typeface="Cambria Math" panose="02040503050406030204" pitchFamily="18" charset="0"/>
                              </a:rPr>
                            </m:ctrlPr>
                          </m:sSubPr>
                          <m:e>
                            <m:r>
                              <a:rPr lang="en-US" sz="2800" b="1" i="1" dirty="0" smtClean="0">
                                <a:latin typeface="Cambria Math" panose="02040503050406030204" pitchFamily="18" charset="0"/>
                              </a:rPr>
                              <m:t>𝒁</m:t>
                            </m:r>
                          </m:e>
                          <m:sub>
                            <m:r>
                              <a:rPr lang="en-US" sz="2800" b="1" i="1" dirty="0" smtClean="0">
                                <a:latin typeface="Cambria Math" panose="02040503050406030204" pitchFamily="18" charset="0"/>
                              </a:rPr>
                              <m:t>𝑵</m:t>
                            </m:r>
                            <m:r>
                              <a:rPr lang="en-US" sz="2800" b="1" i="1" dirty="0" smtClean="0">
                                <a:latin typeface="Cambria Math" panose="02040503050406030204" pitchFamily="18" charset="0"/>
                                <a:ea typeface="Cambria Math" panose="02040503050406030204" pitchFamily="18" charset="0"/>
                              </a:rPr>
                              <m:t>×</m:t>
                            </m:r>
                            <m:r>
                              <a:rPr lang="en-US" sz="2800" b="1" i="1" dirty="0" smtClean="0">
                                <a:latin typeface="Cambria Math" panose="02040503050406030204" pitchFamily="18" charset="0"/>
                                <a:ea typeface="Cambria Math" panose="02040503050406030204" pitchFamily="18" charset="0"/>
                              </a:rPr>
                              <m:t>𝟏</m:t>
                            </m:r>
                          </m:sub>
                        </m:sSub>
                      </m:oMath>
                    </m:oMathPara>
                  </a14:m>
                  <a:endParaRPr lang="en-US" sz="2800" b="1" dirty="0"/>
                </a:p>
              </p:txBody>
            </p:sp>
          </mc:Choice>
          <mc:Fallback>
            <p:sp>
              <p:nvSpPr>
                <p:cNvPr id="19" name="TextBox 18"/>
                <p:cNvSpPr txBox="1">
                  <a:spLocks noRot="1" noChangeAspect="1" noMove="1" noResize="1" noEditPoints="1" noAdjustHandles="1" noChangeArrowheads="1" noChangeShapeType="1" noTextEdit="1"/>
                </p:cNvSpPr>
                <p:nvPr/>
              </p:nvSpPr>
              <p:spPr>
                <a:xfrm>
                  <a:off x="-2107607" y="3701950"/>
                  <a:ext cx="1115633" cy="59736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597516" y="3781121"/>
                  <a:ext cx="1246489" cy="597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latin typeface="Cambria Math" panose="02040503050406030204" pitchFamily="18" charset="0"/>
                              </a:rPr>
                            </m:ctrlPr>
                          </m:sSubPr>
                          <m:e>
                            <m:r>
                              <a:rPr lang="en-US" sz="2800" b="1" i="1" dirty="0" smtClean="0">
                                <a:latin typeface="Cambria Math" panose="02040503050406030204" pitchFamily="18" charset="0"/>
                              </a:rPr>
                              <m:t>𝑫</m:t>
                            </m:r>
                          </m:e>
                          <m:sub>
                            <m:r>
                              <a:rPr lang="en-US" sz="2800" b="1" i="1" dirty="0" smtClean="0">
                                <a:latin typeface="Cambria Math" panose="02040503050406030204" pitchFamily="18" charset="0"/>
                              </a:rPr>
                              <m:t>𝑵</m:t>
                            </m:r>
                            <m:r>
                              <a:rPr lang="en-US" sz="2800" b="1" i="1" dirty="0" smtClean="0">
                                <a:latin typeface="Cambria Math" panose="02040503050406030204" pitchFamily="18" charset="0"/>
                                <a:ea typeface="Cambria Math" panose="02040503050406030204" pitchFamily="18" charset="0"/>
                              </a:rPr>
                              <m:t>×</m:t>
                            </m:r>
                            <m:r>
                              <a:rPr lang="en-US" sz="2800" b="1" i="1" dirty="0" smtClean="0">
                                <a:latin typeface="Cambria Math" panose="02040503050406030204" pitchFamily="18" charset="0"/>
                                <a:ea typeface="Cambria Math" panose="02040503050406030204" pitchFamily="18" charset="0"/>
                              </a:rPr>
                              <m:t>𝑴</m:t>
                            </m:r>
                          </m:sub>
                        </m:sSub>
                      </m:oMath>
                    </m:oMathPara>
                  </a14:m>
                  <a:endParaRPr lang="en-US" sz="2800" b="1" dirty="0"/>
                </a:p>
              </p:txBody>
            </p:sp>
          </mc:Choice>
          <mc:Fallback>
            <p:sp>
              <p:nvSpPr>
                <p:cNvPr id="20" name="TextBox 19"/>
                <p:cNvSpPr txBox="1">
                  <a:spLocks noRot="1" noChangeAspect="1" noMove="1" noResize="1" noEditPoints="1" noAdjustHandles="1" noChangeArrowheads="1" noChangeShapeType="1" noTextEdit="1"/>
                </p:cNvSpPr>
                <p:nvPr/>
              </p:nvSpPr>
              <p:spPr>
                <a:xfrm>
                  <a:off x="597516" y="3781121"/>
                  <a:ext cx="1246489" cy="59736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5926060" y="3792030"/>
                  <a:ext cx="1139425" cy="597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latin typeface="Cambria Math" panose="02040503050406030204" pitchFamily="18" charset="0"/>
                              </a:rPr>
                            </m:ctrlPr>
                          </m:sSubPr>
                          <m:e>
                            <m:r>
                              <a:rPr lang="en-US" sz="2800" b="1" i="1" dirty="0" smtClean="0">
                                <a:latin typeface="Cambria Math" panose="02040503050406030204" pitchFamily="18" charset="0"/>
                                <a:ea typeface="Cambria Math" panose="02040503050406030204" pitchFamily="18" charset="0"/>
                              </a:rPr>
                              <m:t>𝑺</m:t>
                            </m:r>
                          </m:e>
                          <m:sub>
                            <m:r>
                              <a:rPr lang="en-US" sz="2800" b="1" i="1" dirty="0" smtClean="0">
                                <a:latin typeface="Cambria Math" panose="02040503050406030204" pitchFamily="18" charset="0"/>
                              </a:rPr>
                              <m:t>𝑴</m:t>
                            </m:r>
                            <m:r>
                              <a:rPr lang="en-US" sz="2800" b="1" i="1" dirty="0" smtClean="0">
                                <a:latin typeface="Cambria Math" panose="02040503050406030204" pitchFamily="18" charset="0"/>
                                <a:ea typeface="Cambria Math" panose="02040503050406030204" pitchFamily="18" charset="0"/>
                              </a:rPr>
                              <m:t>×</m:t>
                            </m:r>
                            <m:r>
                              <a:rPr lang="en-US" sz="2800" b="1" i="1" dirty="0" smtClean="0">
                                <a:latin typeface="Cambria Math" panose="02040503050406030204" pitchFamily="18" charset="0"/>
                                <a:ea typeface="Cambria Math" panose="02040503050406030204" pitchFamily="18" charset="0"/>
                              </a:rPr>
                              <m:t>𝑻</m:t>
                            </m:r>
                          </m:sub>
                        </m:sSub>
                      </m:oMath>
                    </m:oMathPara>
                  </a14:m>
                  <a:endParaRPr lang="en-US" sz="2800" b="1" dirty="0"/>
                </a:p>
              </p:txBody>
            </p:sp>
          </mc:Choice>
          <mc:Fallback>
            <p:sp>
              <p:nvSpPr>
                <p:cNvPr id="21" name="TextBox 20"/>
                <p:cNvSpPr txBox="1">
                  <a:spLocks noRot="1" noChangeAspect="1" noMove="1" noResize="1" noEditPoints="1" noAdjustHandles="1" noChangeArrowheads="1" noChangeShapeType="1" noTextEdit="1"/>
                </p:cNvSpPr>
                <p:nvPr/>
              </p:nvSpPr>
              <p:spPr>
                <a:xfrm>
                  <a:off x="5926060" y="3792030"/>
                  <a:ext cx="1139425" cy="59736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9128832" y="3803180"/>
                  <a:ext cx="1100338" cy="597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latin typeface="Cambria Math" panose="02040503050406030204" pitchFamily="18" charset="0"/>
                              </a:rPr>
                            </m:ctrlPr>
                          </m:sSubPr>
                          <m:e>
                            <m:r>
                              <a:rPr lang="en-US" sz="2800" b="1" i="1" dirty="0" smtClean="0">
                                <a:latin typeface="Cambria Math" panose="02040503050406030204" pitchFamily="18" charset="0"/>
                              </a:rPr>
                              <m:t>𝑿</m:t>
                            </m:r>
                          </m:e>
                          <m:sub>
                            <m:r>
                              <a:rPr lang="en-US" sz="2800" b="1" i="1" dirty="0" smtClean="0">
                                <a:latin typeface="Cambria Math" panose="02040503050406030204" pitchFamily="18" charset="0"/>
                              </a:rPr>
                              <m:t>𝑻</m:t>
                            </m:r>
                            <m:r>
                              <a:rPr lang="en-US" sz="2800" b="1" i="1" dirty="0" smtClean="0">
                                <a:latin typeface="Cambria Math" panose="02040503050406030204" pitchFamily="18" charset="0"/>
                                <a:ea typeface="Cambria Math" panose="02040503050406030204" pitchFamily="18" charset="0"/>
                              </a:rPr>
                              <m:t>×</m:t>
                            </m:r>
                            <m:r>
                              <a:rPr lang="en-US" sz="2800" b="1" i="1" dirty="0" smtClean="0">
                                <a:latin typeface="Cambria Math" panose="02040503050406030204" pitchFamily="18" charset="0"/>
                                <a:ea typeface="Cambria Math" panose="02040503050406030204" pitchFamily="18" charset="0"/>
                              </a:rPr>
                              <m:t>𝟏</m:t>
                            </m:r>
                          </m:sub>
                        </m:sSub>
                      </m:oMath>
                    </m:oMathPara>
                  </a14:m>
                  <a:endParaRPr lang="en-US" sz="2800" b="1" dirty="0"/>
                </a:p>
              </p:txBody>
            </p:sp>
          </mc:Choice>
          <mc:Fallback>
            <p:sp>
              <p:nvSpPr>
                <p:cNvPr id="22" name="TextBox 21"/>
                <p:cNvSpPr txBox="1">
                  <a:spLocks noRot="1" noChangeAspect="1" noMove="1" noResize="1" noEditPoints="1" noAdjustHandles="1" noChangeArrowheads="1" noChangeShapeType="1" noTextEdit="1"/>
                </p:cNvSpPr>
                <p:nvPr/>
              </p:nvSpPr>
              <p:spPr>
                <a:xfrm>
                  <a:off x="9128832" y="3803180"/>
                  <a:ext cx="1100338" cy="597369"/>
                </a:xfrm>
                <a:prstGeom prst="rect">
                  <a:avLst/>
                </a:prstGeom>
                <a:blipFill rotWithShape="0">
                  <a:blip r:embed="rId9"/>
                  <a:stretch>
                    <a:fillRect/>
                  </a:stretch>
                </a:blipFill>
              </p:spPr>
              <p:txBody>
                <a:bodyPr/>
                <a:lstStyle/>
                <a:p>
                  <a:r>
                    <a:rPr lang="en-US">
                      <a:noFill/>
                    </a:rPr>
                    <a:t> </a:t>
                  </a:r>
                </a:p>
              </p:txBody>
            </p:sp>
          </mc:Fallback>
        </mc:AlternateContent>
        <p:pic>
          <p:nvPicPr>
            <p:cNvPr id="23" name="Picture 22"/>
            <p:cNvPicPr>
              <a:picLocks noChangeAspect="1"/>
            </p:cNvPicPr>
            <p:nvPr/>
          </p:nvPicPr>
          <p:blipFill rotWithShape="1">
            <a:blip r:embed="rId10"/>
            <a:srcRect l="32917" t="13704" r="22500" b="7037"/>
            <a:stretch/>
          </p:blipFill>
          <p:spPr>
            <a:xfrm>
              <a:off x="4403994" y="4438649"/>
              <a:ext cx="4183559" cy="4183559"/>
            </a:xfrm>
            <a:prstGeom prst="rect">
              <a:avLst/>
            </a:prstGeom>
          </p:spPr>
        </p:pic>
      </p:grpSp>
      <p:grpSp>
        <p:nvGrpSpPr>
          <p:cNvPr id="9" name="Group 8"/>
          <p:cNvGrpSpPr/>
          <p:nvPr/>
        </p:nvGrpSpPr>
        <p:grpSpPr>
          <a:xfrm>
            <a:off x="486385" y="5463446"/>
            <a:ext cx="11707116" cy="910391"/>
            <a:chOff x="613385" y="5463446"/>
            <a:chExt cx="11707116" cy="910391"/>
          </a:xfrm>
        </p:grpSpPr>
        <p:grpSp>
          <p:nvGrpSpPr>
            <p:cNvPr id="8" name="Group 7"/>
            <p:cNvGrpSpPr/>
            <p:nvPr/>
          </p:nvGrpSpPr>
          <p:grpSpPr>
            <a:xfrm>
              <a:off x="613385" y="5463446"/>
              <a:ext cx="11707116" cy="910391"/>
              <a:chOff x="291181" y="5433301"/>
              <a:chExt cx="10459220" cy="910391"/>
            </a:xfrm>
          </p:grpSpPr>
          <p:sp>
            <p:nvSpPr>
              <p:cNvPr id="3" name="Right Brace 2"/>
              <p:cNvSpPr/>
              <p:nvPr/>
            </p:nvSpPr>
            <p:spPr>
              <a:xfrm rot="5400000">
                <a:off x="475570" y="5373156"/>
                <a:ext cx="348609" cy="468900"/>
              </a:xfrm>
              <a:prstGeom prst="rightBrace">
                <a:avLst>
                  <a:gd name="adj1" fmla="val 78877"/>
                  <a:gd name="adj2" fmla="val 50000"/>
                </a:avLst>
              </a:prstGeom>
              <a:noFill/>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5" name="Right Brace 4"/>
              <p:cNvSpPr/>
              <p:nvPr/>
            </p:nvSpPr>
            <p:spPr>
              <a:xfrm rot="5400000">
                <a:off x="2909179" y="3906211"/>
                <a:ext cx="429405" cy="3483585"/>
              </a:xfrm>
              <a:prstGeom prst="rightBrace">
                <a:avLst>
                  <a:gd name="adj1" fmla="val 40866"/>
                  <a:gd name="adj2" fmla="val 50000"/>
                </a:avLst>
              </a:prstGeom>
              <a:noFill/>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6" name="Right Brace 5"/>
              <p:cNvSpPr/>
              <p:nvPr/>
            </p:nvSpPr>
            <p:spPr>
              <a:xfrm rot="5400000">
                <a:off x="7265901" y="3919825"/>
                <a:ext cx="398833" cy="3525571"/>
              </a:xfrm>
              <a:prstGeom prst="rightBrace">
                <a:avLst>
                  <a:gd name="adj1" fmla="val 46545"/>
                  <a:gd name="adj2" fmla="val 48713"/>
                </a:avLst>
              </a:prstGeom>
              <a:noFill/>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4" name="TextBox 3"/>
              <p:cNvSpPr txBox="1"/>
              <p:nvPr/>
            </p:nvSpPr>
            <p:spPr>
              <a:xfrm>
                <a:off x="291181" y="5882027"/>
                <a:ext cx="10459220" cy="461665"/>
              </a:xfrm>
              <a:prstGeom prst="rect">
                <a:avLst/>
              </a:prstGeom>
              <a:noFill/>
            </p:spPr>
            <p:txBody>
              <a:bodyPr wrap="none" rtlCol="0">
                <a:spAutoFit/>
              </a:bodyPr>
              <a:lstStyle/>
              <a:p>
                <a:r>
                  <a:rPr lang="en-US" sz="2400" dirty="0" err="1"/>
                  <a:t>Obs</a:t>
                </a:r>
                <a:r>
                  <a:rPr lang="en-US" sz="2400" dirty="0"/>
                  <a:t>          Proxy Prism (dim reducing matrix)                    Orthonormal basis              Nat Process</a:t>
                </a:r>
                <a:endParaRPr lang="en-US" sz="2400" dirty="0"/>
              </a:p>
            </p:txBody>
          </p:sp>
        </p:grpSp>
        <p:sp>
          <p:nvSpPr>
            <p:cNvPr id="24" name="Right Brace 23"/>
            <p:cNvSpPr/>
            <p:nvPr/>
          </p:nvSpPr>
          <p:spPr>
            <a:xfrm rot="5400000">
              <a:off x="11462146" y="5450931"/>
              <a:ext cx="348609" cy="524845"/>
            </a:xfrm>
            <a:prstGeom prst="rightBrace">
              <a:avLst>
                <a:gd name="adj1" fmla="val 78877"/>
                <a:gd name="adj2" fmla="val 50000"/>
              </a:avLst>
            </a:prstGeom>
            <a:noFill/>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spTree>
    <p:extLst>
      <p:ext uri="{BB962C8B-B14F-4D97-AF65-F5344CB8AC3E}">
        <p14:creationId xmlns:p14="http://schemas.microsoft.com/office/powerpoint/2010/main" val="195908887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876300" y="221484"/>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
        <p:nvSpPr>
          <p:cNvPr id="15" name="Content Placeholder 1"/>
          <p:cNvSpPr txBox="1">
            <a:spLocks/>
          </p:cNvSpPr>
          <p:nvPr/>
        </p:nvSpPr>
        <p:spPr bwMode="auto">
          <a:xfrm>
            <a:off x="203200" y="1115705"/>
            <a:ext cx="11620499"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dirty="0"/>
              <a:t>The foundation </a:t>
            </a:r>
            <a:r>
              <a:rPr lang="en-US" dirty="0"/>
              <a:t>for Compressive Big Data Analytics (</a:t>
            </a:r>
            <a:r>
              <a:rPr lang="en-US" dirty="0"/>
              <a:t>CBDA) involves</a:t>
            </a:r>
          </a:p>
          <a:p>
            <a:pPr marL="800100" lvl="1" indent="-342900" algn="l">
              <a:buFont typeface="Courier New" panose="02070309020205020404" pitchFamily="49" charset="0"/>
              <a:buChar char="o"/>
            </a:pPr>
            <a:r>
              <a:rPr lang="en-US" dirty="0"/>
              <a:t>I</a:t>
            </a:r>
            <a:r>
              <a:rPr lang="en-US" dirty="0"/>
              <a:t>teratively </a:t>
            </a:r>
            <a:r>
              <a:rPr lang="en-US" dirty="0"/>
              <a:t>generating random (sub)samples from the Big Data collection. </a:t>
            </a:r>
            <a:endParaRPr lang="en-US" dirty="0"/>
          </a:p>
          <a:p>
            <a:pPr marL="800100" lvl="1" indent="-342900" algn="l">
              <a:buFont typeface="Courier New" panose="02070309020205020404" pitchFamily="49" charset="0"/>
              <a:buChar char="o"/>
            </a:pPr>
            <a:r>
              <a:rPr lang="en-US" dirty="0"/>
              <a:t>Then, using </a:t>
            </a:r>
            <a:r>
              <a:rPr lang="en-US" dirty="0"/>
              <a:t>classical techniques </a:t>
            </a:r>
            <a:r>
              <a:rPr lang="en-US" dirty="0"/>
              <a:t>to obtain </a:t>
            </a:r>
            <a:r>
              <a:rPr lang="en-US" dirty="0"/>
              <a:t>model-based or non-parametric inference based on the sample. </a:t>
            </a:r>
            <a:endParaRPr lang="en-US" dirty="0"/>
          </a:p>
          <a:p>
            <a:pPr marL="800100" lvl="1" indent="-342900" algn="l">
              <a:buFont typeface="Courier New" panose="02070309020205020404" pitchFamily="49" charset="0"/>
              <a:buChar char="o"/>
            </a:pPr>
            <a:r>
              <a:rPr lang="en-US" dirty="0"/>
              <a:t>Next</a:t>
            </a:r>
            <a:r>
              <a:rPr lang="en-US" dirty="0"/>
              <a:t>, </a:t>
            </a:r>
            <a:r>
              <a:rPr lang="en-US" dirty="0"/>
              <a:t>compute likelihood </a:t>
            </a:r>
            <a:r>
              <a:rPr lang="en-US" dirty="0"/>
              <a:t>estimates (e.g., probability values quantifying effects, relations, sizes) </a:t>
            </a:r>
            <a:endParaRPr lang="en-US" dirty="0"/>
          </a:p>
          <a:p>
            <a:pPr marL="800100" lvl="1" indent="-342900" algn="l">
              <a:buFont typeface="Courier New" panose="02070309020205020404" pitchFamily="49" charset="0"/>
              <a:buChar char="o"/>
            </a:pPr>
            <a:r>
              <a:rPr lang="en-US" dirty="0"/>
              <a:t>Repeat – the </a:t>
            </a:r>
            <a:r>
              <a:rPr lang="en-US" dirty="0"/>
              <a:t>process </a:t>
            </a:r>
            <a:r>
              <a:rPr lang="en-US" dirty="0"/>
              <a:t>continues iteratively.</a:t>
            </a:r>
          </a:p>
          <a:p>
            <a:pPr lvl="1" algn="l"/>
            <a:endParaRPr lang="en-US" dirty="0"/>
          </a:p>
          <a:p>
            <a:pPr marL="342900" indent="-342900" algn="l">
              <a:buFont typeface="Courier New" panose="02070309020205020404" pitchFamily="49" charset="0"/>
              <a:buChar char="o"/>
            </a:pPr>
            <a:r>
              <a:rPr lang="en-US" dirty="0"/>
              <a:t>Repeating </a:t>
            </a:r>
            <a:r>
              <a:rPr lang="en-US" dirty="0"/>
              <a:t>the (re)sampling and inference steps many times (with or without using the results of previous iterations as priors for subsequent steps). </a:t>
            </a:r>
            <a:endParaRPr lang="en-US" dirty="0"/>
          </a:p>
        </p:txBody>
      </p:sp>
      <p:sp>
        <p:nvSpPr>
          <p:cNvPr id="4" name="TextBox 3"/>
          <p:cNvSpPr txBox="1"/>
          <p:nvPr/>
        </p:nvSpPr>
        <p:spPr>
          <a:xfrm>
            <a:off x="8894631" y="6355359"/>
            <a:ext cx="2685351" cy="338554"/>
          </a:xfrm>
          <a:prstGeom prst="rect">
            <a:avLst/>
          </a:prstGeom>
          <a:noFill/>
        </p:spPr>
        <p:txBody>
          <a:bodyPr wrap="none" rtlCol="0">
            <a:spAutoFit/>
          </a:bodyPr>
          <a:lstStyle/>
          <a:p>
            <a:r>
              <a:rPr lang="en-US" sz="1600" dirty="0"/>
              <a:t>Dinov, J Med Stat &amp; Info, </a:t>
            </a:r>
            <a:r>
              <a:rPr lang="en-US" sz="1600" i="1" dirty="0"/>
              <a:t>2016</a:t>
            </a:r>
            <a:endParaRPr lang="en-US" sz="1600" dirty="0"/>
          </a:p>
        </p:txBody>
      </p:sp>
    </p:spTree>
    <p:extLst>
      <p:ext uri="{BB962C8B-B14F-4D97-AF65-F5344CB8AC3E}">
        <p14:creationId xmlns:p14="http://schemas.microsoft.com/office/powerpoint/2010/main" val="17843482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p:cNvSpPr txBox="1">
            <a:spLocks/>
          </p:cNvSpPr>
          <p:nvPr/>
        </p:nvSpPr>
        <p:spPr bwMode="auto">
          <a:xfrm>
            <a:off x="342900" y="1115705"/>
            <a:ext cx="11722099"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dirty="0" smtClean="0"/>
              <a:t>Bootstrapping </a:t>
            </a:r>
            <a:r>
              <a:rPr lang="en-US" dirty="0"/>
              <a:t>techniques may be employed to quantify joint probabilities, estimate likelihoods, predict associations, identify trends, forecast future outcomes, or assess accuracy of findings.  </a:t>
            </a:r>
            <a:endParaRPr lang="en-US" dirty="0"/>
          </a:p>
          <a:p>
            <a:pPr marL="342900" indent="-342900" algn="l">
              <a:buFont typeface="Courier New" panose="02070309020205020404" pitchFamily="49" charset="0"/>
              <a:buChar char="o"/>
            </a:pPr>
            <a:r>
              <a:rPr lang="en-US" dirty="0"/>
              <a:t>The </a:t>
            </a:r>
            <a:r>
              <a:rPr lang="en-US" dirty="0"/>
              <a:t>goals of compressive sensing and compressive big data analytics are </a:t>
            </a:r>
            <a:r>
              <a:rPr lang="en-US" dirty="0"/>
              <a:t>different</a:t>
            </a:r>
            <a:r>
              <a:rPr lang="en-US" dirty="0"/>
              <a:t>. </a:t>
            </a:r>
            <a:endParaRPr lang="en-US" dirty="0"/>
          </a:p>
          <a:p>
            <a:pPr marL="800100" lvl="1" indent="-342900" algn="l">
              <a:buFont typeface="Courier New" panose="02070309020205020404" pitchFamily="49" charset="0"/>
              <a:buChar char="o"/>
            </a:pPr>
            <a:r>
              <a:rPr lang="en-US" dirty="0"/>
              <a:t>CS aims </a:t>
            </a:r>
            <a:r>
              <a:rPr lang="en-US" dirty="0"/>
              <a:t>to obtain a stochastic estimate of a complete dataset using sparsely sampled incomplete observations. </a:t>
            </a:r>
            <a:endParaRPr lang="en-US" dirty="0"/>
          </a:p>
          <a:p>
            <a:pPr marL="800100" lvl="1" indent="-342900" algn="l">
              <a:buFont typeface="Courier New" panose="02070309020205020404" pitchFamily="49" charset="0"/>
              <a:buChar char="o"/>
            </a:pPr>
            <a:r>
              <a:rPr lang="en-US" dirty="0"/>
              <a:t>CBDA </a:t>
            </a:r>
            <a:r>
              <a:rPr lang="en-US" dirty="0"/>
              <a:t>attempts to obtain a quantitative joint inference characterizing likelihoods, tendencies, prognoses, or relationships. </a:t>
            </a:r>
            <a:endParaRPr lang="en-US" dirty="0"/>
          </a:p>
          <a:p>
            <a:pPr marL="800100" lvl="1" indent="-342900" algn="l">
              <a:buFont typeface="Courier New" panose="02070309020205020404" pitchFamily="49" charset="0"/>
              <a:buChar char="o"/>
            </a:pPr>
            <a:r>
              <a:rPr lang="en-US" dirty="0"/>
              <a:t>However</a:t>
            </a:r>
            <a:r>
              <a:rPr lang="en-US" dirty="0"/>
              <a:t>, a common objective of both problem formulations is the optimality (e.g., reliability, consistency) of their corresponding estimates.</a:t>
            </a:r>
          </a:p>
          <a:p>
            <a:pPr marL="342900" indent="-342900" algn="l">
              <a:buFont typeface="Courier New" panose="02070309020205020404" pitchFamily="49" charset="0"/>
              <a:buChar char="o"/>
            </a:pPr>
            <a:endParaRPr lang="en-US" dirty="0"/>
          </a:p>
        </p:txBody>
      </p:sp>
      <p:sp>
        <p:nvSpPr>
          <p:cNvPr id="4" name="Content Placeholder 2"/>
          <p:cNvSpPr txBox="1">
            <a:spLocks/>
          </p:cNvSpPr>
          <p:nvPr/>
        </p:nvSpPr>
        <p:spPr bwMode="auto">
          <a:xfrm>
            <a:off x="939801" y="2367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13956004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9"/>
            <a:ext cx="11252200" cy="979488"/>
          </a:xfrm>
        </p:spPr>
        <p:txBody>
          <a:bodyPr>
            <a:normAutofit fontScale="90000"/>
          </a:bodyPr>
          <a:lstStyle/>
          <a:p>
            <a:pPr algn="ctr"/>
            <a:r>
              <a:rPr lang="en-US" sz="7200" b="1" dirty="0" smtClean="0"/>
              <a:t>Workshop Sponsors</a:t>
            </a:r>
            <a:endParaRPr lang="en-US" sz="7200" b="1" dirty="0"/>
          </a:p>
        </p:txBody>
      </p:sp>
      <p:graphicFrame>
        <p:nvGraphicFramePr>
          <p:cNvPr id="5" name="Table 4"/>
          <p:cNvGraphicFramePr>
            <a:graphicFrameLocks noGrp="1"/>
          </p:cNvGraphicFramePr>
          <p:nvPr>
            <p:extLst>
              <p:ext uri="{D42A27DB-BD31-4B8C-83A1-F6EECF244321}">
                <p14:modId xmlns:p14="http://schemas.microsoft.com/office/powerpoint/2010/main" val="45008942"/>
              </p:ext>
            </p:extLst>
          </p:nvPr>
        </p:nvGraphicFramePr>
        <p:xfrm>
          <a:off x="6167966" y="2813038"/>
          <a:ext cx="5881689" cy="541581"/>
        </p:xfrm>
        <a:graphic>
          <a:graphicData uri="http://schemas.openxmlformats.org/drawingml/2006/table">
            <a:tbl>
              <a:tblPr firstRow="1" firstCol="1" bandRow="1">
                <a:tableStyleId>{C083E6E3-FA7D-4D7B-A595-EF9225AFEA82}</a:tableStyleId>
              </a:tblPr>
              <a:tblGrid>
                <a:gridCol w="1253403"/>
                <a:gridCol w="3147998"/>
                <a:gridCol w="1480288"/>
              </a:tblGrid>
              <a:tr h="541581">
                <a:tc>
                  <a:txBody>
                    <a:bodyPr/>
                    <a:lstStyle/>
                    <a:p>
                      <a:pPr marL="0" marR="0" algn="ctr">
                        <a:spcBef>
                          <a:spcPts val="0"/>
                        </a:spcBef>
                        <a:spcAft>
                          <a:spcPts val="0"/>
                        </a:spcAft>
                      </a:pPr>
                      <a:endParaRPr lang="en-US" sz="11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dirty="0">
                          <a:effectLst/>
                        </a:rPr>
                        <a:t>High-performance Big Data (</a:t>
                      </a:r>
                      <a:r>
                        <a:rPr lang="en-US" sz="1400" dirty="0" err="1">
                          <a:effectLst/>
                        </a:rPr>
                        <a:t>HiBD</a:t>
                      </a:r>
                      <a:r>
                        <a:rPr lang="en-US" sz="1400" dirty="0">
                          <a:effectLst/>
                        </a:rPr>
                        <a:t>)</a:t>
                      </a:r>
                      <a:endParaRPr lang="en-US" sz="1050" dirty="0">
                        <a:effectLst/>
                      </a:endParaRPr>
                    </a:p>
                    <a:p>
                      <a:pPr marL="0" marR="0" algn="ctr">
                        <a:spcBef>
                          <a:spcPts val="0"/>
                        </a:spcBef>
                        <a:spcAft>
                          <a:spcPts val="0"/>
                        </a:spcAft>
                      </a:pPr>
                      <a:r>
                        <a:rPr lang="en-US" sz="1400" u="sng" dirty="0">
                          <a:effectLst/>
                          <a:hlinkClick r:id="rId2"/>
                        </a:rPr>
                        <a:t>Network-Based Computing Laboratory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11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pic>
        <p:nvPicPr>
          <p:cNvPr id="5128" name="Picture 8" descr="nsf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966" y="1125336"/>
            <a:ext cx="4261131" cy="776506"/>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1819" t="11134" r="3831" b="65520"/>
          <a:stretch>
            <a:fillRect/>
          </a:stretch>
        </p:blipFill>
        <p:spPr bwMode="auto">
          <a:xfrm>
            <a:off x="6167966" y="1975598"/>
            <a:ext cx="4902699" cy="6753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IDASsignature-acronym-whi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7792" y="3531939"/>
            <a:ext cx="5225698" cy="68648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6257792" y="2822662"/>
            <a:ext cx="5667507" cy="498090"/>
            <a:chOff x="6257792" y="2708362"/>
            <a:chExt cx="5667507" cy="498090"/>
          </a:xfrm>
        </p:grpSpPr>
        <p:pic>
          <p:nvPicPr>
            <p:cNvPr id="5123" name="Picture 10" descr="HiB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42132" y="2708362"/>
              <a:ext cx="783167" cy="49809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9" descr="OSU Logo"/>
            <p:cNvPicPr>
              <a:picLocks noChangeAspect="1" noChangeArrowheads="1"/>
            </p:cNvPicPr>
            <p:nvPr/>
          </p:nvPicPr>
          <p:blipFill>
            <a:blip r:embed="rId7" cstate="print">
              <a:extLst>
                <a:ext uri="{28A0092B-C50C-407E-A947-70E740481C1C}">
                  <a14:useLocalDpi xmlns:a14="http://schemas.microsoft.com/office/drawing/2010/main" val="0"/>
                </a:ext>
              </a:extLst>
            </a:blip>
            <a:srcRect t="2" b="4922"/>
            <a:stretch>
              <a:fillRect/>
            </a:stretch>
          </p:blipFill>
          <p:spPr bwMode="auto">
            <a:xfrm>
              <a:off x="6257792" y="2732787"/>
              <a:ext cx="735145" cy="473665"/>
            </a:xfrm>
            <a:prstGeom prst="rect">
              <a:avLst/>
            </a:prstGeom>
            <a:noFill/>
            <a:extLst>
              <a:ext uri="{909E8E84-426E-40DD-AFC4-6F175D3DCCD1}">
                <a14:hiddenFill xmlns:a14="http://schemas.microsoft.com/office/drawing/2010/main">
                  <a:solidFill>
                    <a:srgbClr val="FFFFFF"/>
                  </a:solidFill>
                </a14:hiddenFill>
              </a:ext>
            </a:extLst>
          </p:spPr>
        </p:pic>
      </p:grpSp>
      <p:pic>
        <p:nvPicPr>
          <p:cNvPr id="5121" name="Picture 1" descr="MIDASsignature-acronym-whit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7792" y="5135157"/>
            <a:ext cx="3923945" cy="68689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6257792" y="4369091"/>
            <a:ext cx="4361922" cy="660723"/>
            <a:chOff x="5357812" y="4860396"/>
            <a:chExt cx="4725988" cy="972645"/>
          </a:xfrm>
        </p:grpSpPr>
        <p:pic>
          <p:nvPicPr>
            <p:cNvPr id="5124" name="Picture 4" descr="MIDASsignature-acronym-whit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7812" y="4860396"/>
              <a:ext cx="4725988" cy="97264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2"/>
            <p:cNvSpPr txBox="1">
              <a:spLocks noChangeArrowheads="1"/>
            </p:cNvSpPr>
            <p:nvPr/>
          </p:nvSpPr>
          <p:spPr bwMode="auto">
            <a:xfrm>
              <a:off x="5357812" y="5013842"/>
              <a:ext cx="4627563"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FFFFFF"/>
                  </a:solidFill>
                  <a:effectLst/>
                  <a:latin typeface="Arial" panose="020B0604020202020204" pitchFamily="34" charset="0"/>
                  <a:ea typeface="Calibri" panose="020F0502020204030204" pitchFamily="34" charset="0"/>
                  <a:cs typeface="Arial" panose="020B0604020202020204" pitchFamily="34" charset="0"/>
                </a:rPr>
                <a:t>Imaging Research Facility </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Arial" panose="020B0604020202020204" pitchFamily="34" charset="0"/>
                  <a:ea typeface="Calibri" panose="020F0502020204030204" pitchFamily="34" charset="0"/>
                  <a:cs typeface="Arial" panose="020B0604020202020204" pitchFamily="34" charset="0"/>
                </a:rPr>
                <a:t>Indiana University Bloomington </a:t>
              </a:r>
              <a:endParaRPr kumimoji="0" lang="en-US" altLang="en-US" sz="600" b="0" i="0" u="none" strike="noStrike" cap="none" normalizeH="0" baseline="0" dirty="0" smtClean="0">
                <a:ln>
                  <a:noFill/>
                </a:ln>
                <a:solidFill>
                  <a:schemeClr val="tx1"/>
                </a:solidFill>
                <a:effectLst/>
              </a:endParaRPr>
            </a:p>
          </p:txBody>
        </p:sp>
      </p:grpSp>
      <p:sp>
        <p:nvSpPr>
          <p:cNvPr id="7" name="Rectangle 9"/>
          <p:cNvSpPr>
            <a:spLocks noChangeArrowheads="1"/>
          </p:cNvSpPr>
          <p:nvPr/>
        </p:nvSpPr>
        <p:spPr bwMode="auto">
          <a:xfrm>
            <a:off x="1081661" y="1309918"/>
            <a:ext cx="35958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National Science Foundation</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hlinkClick r:id="rId10"/>
              </a:rPr>
              <a:t>http://www.nsf.gov</a:t>
            </a:r>
            <a:r>
              <a:rPr kumimoji="0" lang="en-US" altLang="en-US" b="0" i="0" u="none" strike="noStrike" cap="none" normalizeH="0" baseline="0" dirty="0" smtClean="0">
                <a:ln>
                  <a:noFill/>
                </a:ln>
                <a:solidFill>
                  <a:schemeClr val="tx1"/>
                </a:solidFill>
                <a:effectLst/>
                <a:latin typeface="Arial" panose="020B0604020202020204" pitchFamily="34" charset="0"/>
              </a:rPr>
              <a:t> </a:t>
            </a:r>
          </a:p>
        </p:txBody>
      </p:sp>
      <p:sp>
        <p:nvSpPr>
          <p:cNvPr id="8" name="Rectangle 10"/>
          <p:cNvSpPr>
            <a:spLocks noChangeArrowheads="1"/>
          </p:cNvSpPr>
          <p:nvPr/>
        </p:nvSpPr>
        <p:spPr bwMode="auto">
          <a:xfrm>
            <a:off x="1059784" y="2072781"/>
            <a:ext cx="32496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Midwest Big Data Hub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11"/>
              </a:rPr>
              <a:t>http://MidwestBigDataHub.org</a:t>
            </a:r>
            <a:endParaRPr kumimoji="0" lang="en-US" altLang="en-US" b="0" i="0" u="none" strike="noStrike" cap="none" normalizeH="0" baseline="0" dirty="0" smtClean="0">
              <a:ln>
                <a:noFill/>
              </a:ln>
              <a:solidFill>
                <a:schemeClr val="tx1"/>
              </a:solidFill>
              <a:effectLst/>
            </a:endParaRPr>
          </a:p>
        </p:txBody>
      </p:sp>
      <p:sp>
        <p:nvSpPr>
          <p:cNvPr id="9" name="Rectangle 11"/>
          <p:cNvSpPr>
            <a:spLocks noChangeArrowheads="1"/>
          </p:cNvSpPr>
          <p:nvPr/>
        </p:nvSpPr>
        <p:spPr bwMode="auto">
          <a:xfrm>
            <a:off x="1058308" y="3573177"/>
            <a:ext cx="51603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a:t>
            </a: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Michigan Institute for Data Science (MIDAS)</a:t>
            </a:r>
            <a:endParaRPr lang="en-US" altLang="en-US" b="1"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12"/>
              </a:rPr>
              <a:t>http://midas.umich.edu</a:t>
            </a:r>
            <a:r>
              <a:rPr kumimoji="0" lang="en-US" altLang="en-US"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p:txBody>
      </p:sp>
      <p:sp>
        <p:nvSpPr>
          <p:cNvPr id="10" name="Rectangle 12"/>
          <p:cNvSpPr>
            <a:spLocks noChangeArrowheads="1"/>
          </p:cNvSpPr>
          <p:nvPr/>
        </p:nvSpPr>
        <p:spPr bwMode="auto">
          <a:xfrm>
            <a:off x="1031563" y="4383483"/>
            <a:ext cx="47115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Indiana Imaging Research Facility (IRF)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13"/>
              </a:rPr>
              <a:t>https://www.indiana.edu/~irf/home</a:t>
            </a:r>
            <a:endParaRPr kumimoji="0" lang="en-US" altLang="en-US" b="0" i="0" u="none" strike="noStrike" cap="none" normalizeH="0" baseline="0" dirty="0" smtClean="0">
              <a:ln>
                <a:noFill/>
              </a:ln>
              <a:solidFill>
                <a:schemeClr val="tx1"/>
              </a:solidFill>
              <a:effectLst/>
            </a:endParaRPr>
          </a:p>
        </p:txBody>
      </p:sp>
      <p:sp>
        <p:nvSpPr>
          <p:cNvPr id="11" name="Rectangle 14"/>
          <p:cNvSpPr>
            <a:spLocks noChangeArrowheads="1"/>
          </p:cNvSpPr>
          <p:nvPr/>
        </p:nvSpPr>
        <p:spPr bwMode="auto">
          <a:xfrm>
            <a:off x="1109663" y="53255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5"/>
          <p:cNvSpPr>
            <a:spLocks noChangeArrowheads="1"/>
          </p:cNvSpPr>
          <p:nvPr/>
        </p:nvSpPr>
        <p:spPr bwMode="auto">
          <a:xfrm>
            <a:off x="1110379" y="2766555"/>
            <a:ext cx="34932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OSU </a:t>
            </a: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Network Based Computing</a:t>
            </a:r>
            <a:endParaRPr lang="en-US" altLang="en-US" b="1"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2"/>
              </a:rPr>
              <a:t>http://nowlab.cse.ohio-state.edu</a:t>
            </a:r>
            <a:endParaRPr kumimoji="0" lang="en-US" altLang="en-US" b="0" i="0" u="none" strike="noStrike" cap="none" normalizeH="0" baseline="0" dirty="0" smtClean="0">
              <a:ln>
                <a:noFill/>
              </a:ln>
              <a:solidFill>
                <a:schemeClr val="tx1"/>
              </a:solidFill>
              <a:effectLst/>
            </a:endParaRPr>
          </a:p>
        </p:txBody>
      </p:sp>
      <p:sp>
        <p:nvSpPr>
          <p:cNvPr id="13" name="Rectangle 16"/>
          <p:cNvSpPr>
            <a:spLocks noChangeArrowheads="1"/>
          </p:cNvSpPr>
          <p:nvPr/>
        </p:nvSpPr>
        <p:spPr bwMode="auto">
          <a:xfrm>
            <a:off x="1031563" y="5136403"/>
            <a:ext cx="4916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CWRU Biomedical and Healthcare Informatics</a:t>
            </a:r>
            <a:endParaRPr lang="en-US" altLang="en-US" b="1" dirty="0">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14"/>
              </a:rPr>
              <a:t>https://goo.gl/l19s07</a:t>
            </a:r>
            <a:r>
              <a:rPr kumimoji="0" lang="en-US" altLang="en-US"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21" name="Rectangle 16"/>
          <p:cNvSpPr>
            <a:spLocks noChangeArrowheads="1"/>
          </p:cNvSpPr>
          <p:nvPr/>
        </p:nvSpPr>
        <p:spPr bwMode="auto">
          <a:xfrm>
            <a:off x="1028599" y="5932423"/>
            <a:ext cx="47500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latin typeface="Arial" panose="020B0604020202020204" pitchFamily="34" charset="0"/>
                <a:ea typeface="Calibri" panose="020F0502020204030204" pitchFamily="34" charset="0"/>
                <a:cs typeface="Arial" panose="020B0604020202020204" pitchFamily="34" charset="0"/>
              </a:rPr>
              <a:t>Michigan Nutrition Obesity Research Center </a:t>
            </a:r>
            <a:endParaRPr lang="en-US" altLang="en-US" dirty="0" smtClean="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ea typeface="Calibri" panose="020F0502020204030204" pitchFamily="34" charset="0"/>
                <a:cs typeface="Arial" panose="020B0604020202020204" pitchFamily="34" charset="0"/>
              </a:rPr>
              <a:t>(</a:t>
            </a:r>
            <a:r>
              <a:rPr lang="en-US" altLang="en-US" dirty="0">
                <a:latin typeface="Arial" panose="020B0604020202020204" pitchFamily="34" charset="0"/>
                <a:ea typeface="Calibri" panose="020F0502020204030204" pitchFamily="34" charset="0"/>
                <a:cs typeface="Arial" panose="020B0604020202020204" pitchFamily="34" charset="0"/>
              </a:rPr>
              <a:t>MNORC) </a:t>
            </a:r>
            <a:r>
              <a:rPr lang="en-US" altLang="en-US" dirty="0">
                <a:latin typeface="Arial" panose="020B0604020202020204" pitchFamily="34" charset="0"/>
                <a:ea typeface="Calibri" panose="020F0502020204030204" pitchFamily="34" charset="0"/>
                <a:cs typeface="Arial" panose="020B0604020202020204" pitchFamily="34" charset="0"/>
                <a:hlinkClick r:id="rId15"/>
              </a:rPr>
              <a:t>http://</a:t>
            </a:r>
            <a:r>
              <a:rPr lang="en-US" altLang="en-US" dirty="0" smtClean="0">
                <a:latin typeface="Arial" panose="020B0604020202020204" pitchFamily="34" charset="0"/>
                <a:ea typeface="Calibri" panose="020F0502020204030204" pitchFamily="34" charset="0"/>
                <a:cs typeface="Arial" panose="020B0604020202020204" pitchFamily="34" charset="0"/>
                <a:hlinkClick r:id="rId15"/>
              </a:rPr>
              <a:t>mmoc.med.umich.edu</a:t>
            </a:r>
            <a:r>
              <a:rPr lang="en-US" altLang="en-US" dirty="0" smtClean="0">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57792" y="5942206"/>
            <a:ext cx="2289960" cy="789948"/>
          </a:xfrm>
          <a:prstGeom prst="rect">
            <a:avLst/>
          </a:prstGeom>
        </p:spPr>
      </p:pic>
    </p:spTree>
    <p:extLst>
      <p:ext uri="{BB962C8B-B14F-4D97-AF65-F5344CB8AC3E}">
        <p14:creationId xmlns:p14="http://schemas.microsoft.com/office/powerpoint/2010/main" val="334357358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Content Placeholder 1"/>
              <p:cNvSpPr txBox="1">
                <a:spLocks/>
              </p:cNvSpPr>
              <p:nvPr/>
            </p:nvSpPr>
            <p:spPr bwMode="auto">
              <a:xfrm>
                <a:off x="419100" y="844289"/>
                <a:ext cx="11633200" cy="4953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Suppose </a:t>
                </a:r>
                <a:r>
                  <a:rPr lang="en-US" sz="2800" dirty="0">
                    <a:solidFill>
                      <a:schemeClr val="tx1"/>
                    </a:solidFill>
                  </a:rPr>
                  <a:t>we represent (observed) Big Data as a large matrix </a:t>
                </a:r>
                <a14:m>
                  <m:oMath xmlns:m="http://schemas.openxmlformats.org/officeDocument/2006/math">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𝑌</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𝑡</m:t>
                        </m:r>
                      </m:sup>
                    </m:sSup>
                  </m:oMath>
                </a14:m>
                <a:r>
                  <a:rPr lang="en-US" sz="2800" dirty="0">
                    <a:solidFill>
                      <a:schemeClr val="tx1"/>
                    </a:solidFill>
                  </a:rPr>
                  <a:t>, where </a:t>
                </a:r>
                <a14:m>
                  <m:oMath xmlns:m="http://schemas.openxmlformats.org/officeDocument/2006/math">
                    <m:r>
                      <a:rPr lang="en-US" sz="2800" i="1">
                        <a:solidFill>
                          <a:schemeClr val="tx1"/>
                        </a:solidFill>
                        <a:latin typeface="Cambria Math" panose="02040503050406030204" pitchFamily="18" charset="0"/>
                      </a:rPr>
                      <m:t>𝑛</m:t>
                    </m:r>
                  </m:oMath>
                </a14:m>
                <a:r>
                  <a:rPr lang="en-US" sz="2800" dirty="0">
                    <a:solidFill>
                      <a:schemeClr val="tx1"/>
                    </a:solidFill>
                  </a:rPr>
                  <a:t>= sample size (instances) and  </a:t>
                </a:r>
                <a14:m>
                  <m:oMath xmlns:m="http://schemas.openxmlformats.org/officeDocument/2006/math">
                    <m:r>
                      <a:rPr lang="en-US" sz="2800" i="1">
                        <a:solidFill>
                          <a:schemeClr val="tx1"/>
                        </a:solidFill>
                        <a:latin typeface="Cambria Math" panose="02040503050406030204" pitchFamily="18" charset="0"/>
                      </a:rPr>
                      <m:t>𝑡</m:t>
                    </m:r>
                  </m:oMath>
                </a14:m>
                <a:r>
                  <a:rPr lang="en-US" sz="2800" dirty="0">
                    <a:solidFill>
                      <a:schemeClr val="tx1"/>
                    </a:solidFill>
                  </a:rPr>
                  <a:t> = elements (e.g., time, space, measurements, etc.) </a:t>
                </a:r>
                <a:endParaRPr lang="en-US" sz="2800" dirty="0">
                  <a:solidFill>
                    <a:schemeClr val="tx1"/>
                  </a:solidFill>
                </a:endParaRPr>
              </a:p>
              <a:p>
                <a:pPr marL="342900" indent="-342900" algn="l">
                  <a:buFont typeface="Courier New" panose="02070309020205020404" pitchFamily="49" charset="0"/>
                  <a:buChar char="o"/>
                </a:pPr>
                <a:r>
                  <a:rPr lang="en-US" sz="2800" dirty="0">
                    <a:solidFill>
                      <a:schemeClr val="tx1"/>
                    </a:solidFill>
                  </a:rPr>
                  <a:t>To </a:t>
                </a:r>
                <a:r>
                  <a:rPr lang="en-US" sz="2800" dirty="0">
                    <a:solidFill>
                      <a:schemeClr val="tx1"/>
                    </a:solidFill>
                  </a:rPr>
                  <a:t>formulate the problem in an </a:t>
                </a:r>
                <a:r>
                  <a:rPr lang="en-US" sz="2800" i="1" u="sng" dirty="0">
                    <a:solidFill>
                      <a:schemeClr val="tx1"/>
                    </a:solidFill>
                  </a:rPr>
                  <a:t>analytical framework</a:t>
                </a:r>
                <a:r>
                  <a:rPr lang="en-US" sz="2800" dirty="0">
                    <a:solidFill>
                      <a:schemeClr val="tx1"/>
                    </a:solidFill>
                  </a:rPr>
                  <a:t>, let’s assume </a:t>
                </a:r>
                <a14:m>
                  <m:oMath xmlns:m="http://schemas.openxmlformats.org/officeDocument/2006/math">
                    <m:r>
                      <a:rPr lang="en-US" sz="2800" i="1">
                        <a:solidFill>
                          <a:schemeClr val="tx1"/>
                        </a:solidFill>
                        <a:latin typeface="Cambria Math" panose="02040503050406030204" pitchFamily="18" charset="0"/>
                      </a:rPr>
                      <m:t>𝐿</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𝑡</m:t>
                        </m:r>
                      </m:sup>
                    </m:sSup>
                    <m:r>
                      <a:rPr lang="en-US" sz="2800" i="1">
                        <a:solidFill>
                          <a:schemeClr val="tx1"/>
                        </a:solidFill>
                        <a:latin typeface="Cambria Math" panose="02040503050406030204" pitchFamily="18" charset="0"/>
                      </a:rPr>
                      <m:t> </m:t>
                    </m:r>
                  </m:oMath>
                </a14:m>
                <a:r>
                  <a:rPr lang="en-US" sz="2800" dirty="0">
                    <a:solidFill>
                      <a:schemeClr val="tx1"/>
                    </a:solidFill>
                  </a:rPr>
                  <a:t>is a low rank matrix representing the mean or background data features, </a:t>
                </a:r>
                <a14:m>
                  <m:oMath xmlns:m="http://schemas.openxmlformats.org/officeDocument/2006/math">
                    <m:r>
                      <a:rPr lang="en-US" sz="2800" i="1">
                        <a:solidFill>
                          <a:schemeClr val="tx1"/>
                        </a:solidFill>
                        <a:latin typeface="Cambria Math" panose="02040503050406030204" pitchFamily="18" charset="0"/>
                      </a:rPr>
                      <m:t>𝐷</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𝑚</m:t>
                        </m:r>
                      </m:sup>
                    </m:sSup>
                  </m:oMath>
                </a14:m>
                <a:r>
                  <a:rPr lang="en-US" sz="2800" dirty="0">
                    <a:solidFill>
                      <a:schemeClr val="tx1"/>
                    </a:solidFill>
                  </a:rPr>
                  <a:t> is a (known or unknown) design or dictionary matrix, </a:t>
                </a:r>
                <a14:m>
                  <m:oMath xmlns:m="http://schemas.openxmlformats.org/officeDocument/2006/math">
                    <m:r>
                      <a:rPr lang="en-US" sz="2800" i="1">
                        <a:solidFill>
                          <a:schemeClr val="tx1"/>
                        </a:solidFill>
                        <a:latin typeface="Cambria Math" panose="02040503050406030204" pitchFamily="18" charset="0"/>
                      </a:rPr>
                      <m:t>𝑆</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𝑚</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𝑡</m:t>
                        </m:r>
                      </m:sup>
                    </m:sSup>
                  </m:oMath>
                </a14:m>
                <a:r>
                  <a:rPr lang="en-US" sz="2800" dirty="0">
                    <a:solidFill>
                      <a:schemeClr val="tx1"/>
                    </a:solidFill>
                  </a:rPr>
                  <a:t> is a </a:t>
                </a:r>
                <a:r>
                  <a:rPr lang="en-US" sz="2800" dirty="0" err="1">
                    <a:solidFill>
                      <a:schemeClr val="tx1"/>
                    </a:solidFill>
                  </a:rPr>
                  <a:t>sparce</a:t>
                </a:r>
                <a:r>
                  <a:rPr lang="en-US" sz="2800" dirty="0">
                    <a:solidFill>
                      <a:schemeClr val="tx1"/>
                    </a:solidFill>
                  </a:rPr>
                  <a:t> parameter matrix with small support (</a:t>
                </a:r>
                <a14:m>
                  <m:oMath xmlns:m="http://schemas.openxmlformats.org/officeDocument/2006/math">
                    <m:r>
                      <a:rPr lang="en-US" sz="2800" i="1">
                        <a:solidFill>
                          <a:schemeClr val="tx1"/>
                        </a:solidFill>
                        <a:latin typeface="Cambria Math" panose="02040503050406030204" pitchFamily="18" charset="0"/>
                      </a:rPr>
                      <m:t>𝑠𝑢𝑝𝑝</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𝑆</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𝑚</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𝑡</m:t>
                    </m:r>
                  </m:oMath>
                </a14:m>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𝐸</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𝑡</m:t>
                        </m:r>
                      </m:sup>
                    </m:sSup>
                  </m:oMath>
                </a14:m>
                <a:r>
                  <a:rPr lang="en-US" sz="2800" dirty="0">
                    <a:solidFill>
                      <a:schemeClr val="tx1"/>
                    </a:solidFill>
                  </a:rPr>
                  <a:t> denote the model error term, and </a:t>
                </a:r>
                <a14:m>
                  <m:oMath xmlns:m="http://schemas.openxmlformats.org/officeDocument/2006/math">
                    <m:sSub>
                      <m:sSubPr>
                        <m:ctrlPr>
                          <a:rPr lang="en-US" sz="2800" i="1">
                            <a:solidFill>
                              <a:schemeClr val="tx1"/>
                            </a:solidFill>
                            <a:latin typeface="Cambria Math" panose="02040503050406030204" pitchFamily="18" charset="0"/>
                          </a:rPr>
                        </m:ctrlPr>
                      </m:sSubPr>
                      <m:e>
                        <m:r>
                          <a:rPr lang="el-GR" sz="2800" i="1">
                            <a:solidFill>
                              <a:schemeClr val="tx1"/>
                            </a:solidFill>
                            <a:latin typeface="Cambria Math" panose="02040503050406030204" pitchFamily="18" charset="0"/>
                          </a:rPr>
                          <m:t>𝛬</m:t>
                        </m:r>
                      </m:e>
                      <m:sub>
                        <m:r>
                          <a:rPr lang="el-GR" sz="2800" i="1">
                            <a:solidFill>
                              <a:schemeClr val="tx1"/>
                            </a:solidFill>
                            <a:latin typeface="Cambria Math" panose="02040503050406030204" pitchFamily="18" charset="0"/>
                          </a:rPr>
                          <m:t>𝛺</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m:t>
                        </m:r>
                      </m:e>
                    </m:d>
                  </m:oMath>
                </a14:m>
                <a:r>
                  <a:rPr lang="en-US" sz="2800" dirty="0">
                    <a:solidFill>
                      <a:schemeClr val="tx1"/>
                    </a:solidFill>
                  </a:rPr>
                  <a:t> be a sampling operator generating incomplete data over the indexing pairs of instances and data elements  </a:t>
                </a:r>
                <a14:m>
                  <m:oMath xmlns:m="http://schemas.openxmlformats.org/officeDocument/2006/math">
                    <m:r>
                      <a:rPr lang="el-GR" sz="2800" i="1">
                        <a:solidFill>
                          <a:schemeClr val="tx1"/>
                        </a:solidFill>
                        <a:latin typeface="Cambria Math" panose="02040503050406030204" pitchFamily="18" charset="0"/>
                      </a:rPr>
                      <m:t>𝛺</m:t>
                    </m:r>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1, 2, …, </m:t>
                        </m:r>
                        <m:r>
                          <a:rPr lang="en-US" sz="2800" i="1">
                            <a:solidFill>
                              <a:schemeClr val="tx1"/>
                            </a:solidFill>
                            <a:latin typeface="Cambria Math" panose="02040503050406030204" pitchFamily="18" charset="0"/>
                          </a:rPr>
                          <m:t>𝑛</m:t>
                        </m:r>
                      </m:e>
                    </m:d>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1,2,…,</m:t>
                        </m:r>
                        <m:r>
                          <a:rPr lang="en-US" sz="2800" i="1">
                            <a:solidFill>
                              <a:schemeClr val="tx1"/>
                            </a:solidFill>
                            <a:latin typeface="Cambria Math" panose="02040503050406030204" pitchFamily="18" charset="0"/>
                          </a:rPr>
                          <m:t>𝑡</m:t>
                        </m:r>
                      </m:e>
                    </m:d>
                  </m:oMath>
                </a14:m>
                <a:endParaRPr lang="en-US" sz="2800" dirty="0">
                  <a:solidFill>
                    <a:schemeClr val="tx1"/>
                  </a:solidFill>
                </a:endParaRPr>
              </a:p>
              <a:p>
                <a:pPr marL="342900" indent="-342900" algn="l">
                  <a:buFont typeface="Courier New" panose="02070309020205020404" pitchFamily="49" charset="0"/>
                  <a:buChar char="o"/>
                </a:pPr>
                <a:r>
                  <a:rPr lang="en-US" sz="2800" dirty="0">
                    <a:solidFill>
                      <a:schemeClr val="tx1"/>
                    </a:solidFill>
                  </a:rPr>
                  <a:t>In </a:t>
                </a:r>
                <a:r>
                  <a:rPr lang="en-US" sz="2800" dirty="0">
                    <a:solidFill>
                      <a:schemeClr val="tx1"/>
                    </a:solidFill>
                  </a:rPr>
                  <a:t>this generalized model setting, the problem formulation involves estimation of </a:t>
                </a:r>
                <a14:m>
                  <m:oMath xmlns:m="http://schemas.openxmlformats.org/officeDocument/2006/math">
                    <m:r>
                      <a:rPr lang="en-US" sz="2800" i="1">
                        <a:solidFill>
                          <a:schemeClr val="tx1"/>
                        </a:solidFill>
                        <a:latin typeface="Cambria Math" panose="02040503050406030204" pitchFamily="18" charset="0"/>
                      </a:rPr>
                      <m:t>𝐿</m:t>
                    </m:r>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𝑆</m:t>
                    </m:r>
                    <m:r>
                      <a:rPr lang="en-US" sz="2800" i="1">
                        <a:solidFill>
                          <a:schemeClr val="tx1"/>
                        </a:solidFill>
                        <a:latin typeface="Cambria Math" panose="02040503050406030204" pitchFamily="18" charset="0"/>
                      </a:rPr>
                      <m:t> </m:t>
                    </m:r>
                  </m:oMath>
                </a14:m>
                <a:r>
                  <a:rPr lang="en-US" sz="2800" dirty="0">
                    <a:solidFill>
                      <a:schemeClr val="tx1"/>
                    </a:solidFill>
                  </a:rPr>
                  <a:t>(and </a:t>
                </a:r>
                <a14:m>
                  <m:oMath xmlns:m="http://schemas.openxmlformats.org/officeDocument/2006/math">
                    <m:r>
                      <a:rPr lang="en-US" sz="2800" i="1">
                        <a:solidFill>
                          <a:schemeClr val="tx1"/>
                        </a:solidFill>
                        <a:latin typeface="Cambria Math" panose="02040503050406030204" pitchFamily="18" charset="0"/>
                      </a:rPr>
                      <m:t>𝐷</m:t>
                    </m:r>
                  </m:oMath>
                </a14:m>
                <a:r>
                  <a:rPr lang="en-US" sz="2800" dirty="0">
                    <a:solidFill>
                      <a:schemeClr val="tx1"/>
                    </a:solidFill>
                  </a:rPr>
                  <a:t>, if it is unknown), according to this model representation</a:t>
                </a:r>
                <a:r>
                  <a:rPr lang="en-US" sz="2800" dirty="0">
                    <a:solidFill>
                      <a:schemeClr val="tx1"/>
                    </a:solidFill>
                  </a:rPr>
                  <a:t>:</a:t>
                </a:r>
                <a14:m>
                  <m:oMath xmlns:m="http://schemas.openxmlformats.org/officeDocument/2006/math">
                    <m:r>
                      <a:rPr lang="en-US" sz="280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l-GR" sz="2800" i="1">
                            <a:solidFill>
                              <a:schemeClr val="tx1"/>
                            </a:solidFill>
                            <a:latin typeface="Cambria Math" panose="02040503050406030204" pitchFamily="18" charset="0"/>
                          </a:rPr>
                          <m:t>𝛬</m:t>
                        </m:r>
                      </m:e>
                      <m:sub>
                        <m:r>
                          <a:rPr lang="el-GR" sz="2800" i="1">
                            <a:solidFill>
                              <a:schemeClr val="tx1"/>
                            </a:solidFill>
                            <a:latin typeface="Cambria Math" panose="02040503050406030204" pitchFamily="18" charset="0"/>
                          </a:rPr>
                          <m:t>𝛺</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𝑌</m:t>
                        </m:r>
                      </m:e>
                    </m:d>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l-GR" sz="2800" i="1">
                            <a:solidFill>
                              <a:schemeClr val="tx1"/>
                            </a:solidFill>
                            <a:latin typeface="Cambria Math" panose="02040503050406030204" pitchFamily="18" charset="0"/>
                          </a:rPr>
                          <m:t>𝛬</m:t>
                        </m:r>
                      </m:e>
                      <m:sub>
                        <m:r>
                          <a:rPr lang="el-GR" sz="2800" i="1">
                            <a:solidFill>
                              <a:schemeClr val="tx1"/>
                            </a:solidFill>
                            <a:latin typeface="Cambria Math" panose="02040503050406030204" pitchFamily="18" charset="0"/>
                          </a:rPr>
                          <m:t>𝛺</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𝐿</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𝐷𝑆</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𝐸</m:t>
                        </m:r>
                      </m:e>
                    </m:d>
                  </m:oMath>
                </a14:m>
                <a:r>
                  <a:rPr lang="en-US" sz="2800" dirty="0">
                    <a:solidFill>
                      <a:schemeClr val="tx1"/>
                    </a:solidFill>
                  </a:rPr>
                  <a:t>      (2) </a:t>
                </a:r>
              </a:p>
            </p:txBody>
          </p:sp>
        </mc:Choice>
        <mc:Fallback>
          <p:sp>
            <p:nvSpPr>
              <p:cNvPr id="15" name="Content Placeholder 1"/>
              <p:cNvSpPr txBox="1">
                <a:spLocks noRot="1" noChangeAspect="1" noMove="1" noResize="1" noEditPoints="1" noAdjustHandles="1" noChangeArrowheads="1" noChangeShapeType="1" noTextEdit="1"/>
              </p:cNvSpPr>
              <p:nvPr/>
            </p:nvSpPr>
            <p:spPr bwMode="auto">
              <a:xfrm>
                <a:off x="419100" y="844289"/>
                <a:ext cx="11633200" cy="4953000"/>
              </a:xfrm>
              <a:prstGeom prst="rect">
                <a:avLst/>
              </a:prstGeom>
              <a:blipFill rotWithShape="0">
                <a:blip r:embed="rId3"/>
                <a:stretch>
                  <a:fillRect l="-943" t="-1107" r="-1730" b="-20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927101" y="970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36689387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Content Placeholder 1"/>
              <p:cNvSpPr txBox="1">
                <a:spLocks/>
              </p:cNvSpPr>
              <p:nvPr/>
            </p:nvSpPr>
            <p:spPr bwMode="auto">
              <a:xfrm>
                <a:off x="609600" y="1230005"/>
                <a:ext cx="11239499" cy="4953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Having </a:t>
                </a:r>
                <a:r>
                  <a:rPr lang="en-US" sz="2800" dirty="0">
                    <a:solidFill>
                      <a:schemeClr val="tx1"/>
                    </a:solidFill>
                  </a:rPr>
                  <a:t>quick, reliable and efficient estimates of </a:t>
                </a:r>
                <a14:m>
                  <m:oMath xmlns:m="http://schemas.openxmlformats.org/officeDocument/2006/math">
                    <m:r>
                      <a:rPr lang="en-US" sz="2800" i="1">
                        <a:solidFill>
                          <a:schemeClr val="tx1"/>
                        </a:solidFill>
                        <a:latin typeface="Cambria Math" panose="02040503050406030204" pitchFamily="18" charset="0"/>
                      </a:rPr>
                      <m:t>𝐿</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𝑆</m:t>
                    </m:r>
                    <m:r>
                      <a:rPr lang="en-US" sz="2800" i="1">
                        <a:solidFill>
                          <a:schemeClr val="tx1"/>
                        </a:solidFill>
                        <a:latin typeface="Cambria Math" panose="02040503050406030204" pitchFamily="18" charset="0"/>
                      </a:rPr>
                      <m:t> </m:t>
                    </m:r>
                  </m:oMath>
                </a14:m>
                <a:r>
                  <a:rPr lang="en-US" sz="2800" dirty="0">
                    <a:solidFill>
                      <a:schemeClr val="tx1"/>
                    </a:solidFill>
                  </a:rPr>
                  <a:t>and </a:t>
                </a:r>
                <a14:m>
                  <m:oMath xmlns:m="http://schemas.openxmlformats.org/officeDocument/2006/math">
                    <m:r>
                      <a:rPr lang="en-US" sz="2800" i="1">
                        <a:solidFill>
                          <a:schemeClr val="tx1"/>
                        </a:solidFill>
                        <a:latin typeface="Cambria Math" panose="02040503050406030204" pitchFamily="18" charset="0"/>
                      </a:rPr>
                      <m:t>𝐷</m:t>
                    </m:r>
                  </m:oMath>
                </a14:m>
                <a:r>
                  <a:rPr lang="en-US" sz="2800" dirty="0">
                    <a:solidFill>
                      <a:schemeClr val="tx1"/>
                    </a:solidFill>
                  </a:rPr>
                  <a:t> would allow us to make inference, compute likelihoods (e.g., p-values), predict trends, forecast outcomes, and adapt the model to obtain revised inference using new </a:t>
                </a:r>
                <a:r>
                  <a:rPr lang="en-US" sz="2800" dirty="0">
                    <a:solidFill>
                      <a:schemeClr val="tx1"/>
                    </a:solidFill>
                  </a:rPr>
                  <a:t>data</a:t>
                </a:r>
              </a:p>
              <a:p>
                <a:pPr algn="l"/>
                <a:endParaRPr lang="en-US" sz="1800" dirty="0">
                  <a:solidFill>
                    <a:schemeClr val="tx1"/>
                  </a:solidFill>
                </a:endParaRPr>
              </a:p>
              <a:p>
                <a:pPr marL="342900" indent="-342900" algn="l">
                  <a:buFont typeface="Courier New" panose="02070309020205020404" pitchFamily="49" charset="0"/>
                  <a:buChar char="o"/>
                </a:pPr>
                <a:r>
                  <a:rPr lang="en-US" sz="2800" dirty="0">
                    <a:solidFill>
                      <a:schemeClr val="tx1"/>
                    </a:solidFill>
                  </a:rPr>
                  <a:t>When </a:t>
                </a:r>
                <a14:m>
                  <m:oMath xmlns:m="http://schemas.openxmlformats.org/officeDocument/2006/math">
                    <m:r>
                      <a:rPr lang="en-US" sz="2800" i="1">
                        <a:solidFill>
                          <a:schemeClr val="tx1"/>
                        </a:solidFill>
                        <a:latin typeface="Cambria Math" panose="02040503050406030204" pitchFamily="18" charset="0"/>
                      </a:rPr>
                      <m:t>𝐷</m:t>
                    </m:r>
                  </m:oMath>
                </a14:m>
                <a:r>
                  <a:rPr lang="en-US" sz="2800" dirty="0">
                    <a:solidFill>
                      <a:schemeClr val="tx1"/>
                    </a:solidFill>
                  </a:rPr>
                  <a:t> is known, the model in equation (2) is jointly convex for </a:t>
                </a:r>
                <a14:m>
                  <m:oMath xmlns:m="http://schemas.openxmlformats.org/officeDocument/2006/math">
                    <m:r>
                      <a:rPr lang="en-US" sz="2800" i="1">
                        <a:solidFill>
                          <a:schemeClr val="tx1"/>
                        </a:solidFill>
                        <a:latin typeface="Cambria Math" panose="02040503050406030204" pitchFamily="18" charset="0"/>
                      </a:rPr>
                      <m:t>𝐿</m:t>
                    </m:r>
                  </m:oMath>
                </a14:m>
                <a:r>
                  <a:rPr lang="en-US" sz="2800" dirty="0">
                    <a:solidFill>
                      <a:schemeClr val="tx1"/>
                    </a:solidFill>
                  </a:rPr>
                  <a:t> and </a:t>
                </a:r>
                <a14:m>
                  <m:oMath xmlns:m="http://schemas.openxmlformats.org/officeDocument/2006/math">
                    <m:r>
                      <a:rPr lang="en-US" sz="2800" i="1">
                        <a:solidFill>
                          <a:schemeClr val="tx1"/>
                        </a:solidFill>
                        <a:latin typeface="Cambria Math" panose="02040503050406030204" pitchFamily="18" charset="0"/>
                      </a:rPr>
                      <m:t>𝑆</m:t>
                    </m:r>
                  </m:oMath>
                </a14:m>
                <a:r>
                  <a:rPr lang="en-US" sz="2800" dirty="0">
                    <a:solidFill>
                      <a:schemeClr val="tx1"/>
                    </a:solidFill>
                  </a:rPr>
                  <a:t>, and there exist iterative solvers based on sub-gradient recursion (e.g., alternating direction method </a:t>
                </a:r>
                <a:r>
                  <a:rPr lang="en-US" sz="2800" dirty="0">
                    <a:solidFill>
                      <a:schemeClr val="tx1"/>
                    </a:solidFill>
                  </a:rPr>
                  <a:t>of multipliers)</a:t>
                </a:r>
              </a:p>
              <a:p>
                <a:pPr algn="l"/>
                <a:endParaRPr lang="en-US" sz="1800" dirty="0">
                  <a:solidFill>
                    <a:schemeClr val="tx1"/>
                  </a:solidFill>
                </a:endParaRPr>
              </a:p>
              <a:p>
                <a:pPr marL="342900" indent="-342900" algn="l">
                  <a:buFont typeface="Courier New" panose="02070309020205020404" pitchFamily="49" charset="0"/>
                  <a:buChar char="o"/>
                </a:pPr>
                <a:r>
                  <a:rPr lang="en-US" sz="2800" dirty="0">
                    <a:solidFill>
                      <a:schemeClr val="tx1"/>
                    </a:solidFill>
                  </a:rPr>
                  <a:t>However</a:t>
                </a:r>
                <a:r>
                  <a:rPr lang="en-US" sz="2800" dirty="0">
                    <a:solidFill>
                      <a:schemeClr val="tx1"/>
                    </a:solidFill>
                  </a:rPr>
                  <a:t>, in practice, the size of Big Datasets presents significant computational problems, related to slow algorithm convergence, for estimating these components that are critical for the final study </a:t>
                </a:r>
                <a:r>
                  <a:rPr lang="en-US" sz="2800" dirty="0">
                    <a:solidFill>
                      <a:schemeClr val="tx1"/>
                    </a:solidFill>
                  </a:rPr>
                  <a:t>inference</a:t>
                </a:r>
              </a:p>
            </p:txBody>
          </p:sp>
        </mc:Choice>
        <mc:Fallback>
          <p:sp>
            <p:nvSpPr>
              <p:cNvPr id="15" name="Content Placeholder 1"/>
              <p:cNvSpPr txBox="1">
                <a:spLocks noRot="1" noChangeAspect="1" noMove="1" noResize="1" noEditPoints="1" noAdjustHandles="1" noChangeArrowheads="1" noChangeShapeType="1" noTextEdit="1"/>
              </p:cNvSpPr>
              <p:nvPr/>
            </p:nvSpPr>
            <p:spPr bwMode="auto">
              <a:xfrm>
                <a:off x="609600" y="1230005"/>
                <a:ext cx="11239499" cy="4953000"/>
              </a:xfrm>
              <a:prstGeom prst="rect">
                <a:avLst/>
              </a:prstGeom>
              <a:blipFill rotWithShape="0">
                <a:blip r:embed="rId3"/>
                <a:stretch>
                  <a:fillRect l="-976" t="-1232" r="-1085" b="-83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939801" y="2367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40699629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Content Placeholder 1"/>
              <p:cNvSpPr txBox="1">
                <a:spLocks/>
              </p:cNvSpPr>
              <p:nvPr/>
            </p:nvSpPr>
            <p:spPr bwMode="auto">
              <a:xfrm>
                <a:off x="711200" y="1115705"/>
                <a:ext cx="11087099" cy="4953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One </a:t>
                </a:r>
                <a:r>
                  <a:rPr lang="en-US" sz="2800" dirty="0">
                    <a:solidFill>
                      <a:schemeClr val="tx1"/>
                    </a:solidFill>
                  </a:rPr>
                  <a:t>strategy for tackling this optimization problem is to use a random Gaussian sub-sampling matrix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oMath>
                </a14:m>
                <a:r>
                  <a:rPr lang="en-US" sz="2800" dirty="0">
                    <a:solidFill>
                      <a:schemeClr val="tx1"/>
                    </a:solidFill>
                  </a:rPr>
                  <a:t> (much like in the compressive sensing protocol) to reduce the rank of the observed data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𝑌</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𝑙</m:t>
                        </m:r>
                      </m:sub>
                    </m:sSub>
                  </m:oMath>
                </a14:m>
                <a:r>
                  <a:rPr lang="en-US" sz="2800" dirty="0">
                    <a:solidFill>
                      <a:schemeClr val="tx1"/>
                    </a:solidFill>
                  </a:rPr>
                  <a:t>, where </a:t>
                </a:r>
                <a14:m>
                  <m:oMath xmlns:m="http://schemas.openxmlformats.org/officeDocument/2006/math">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𝑙</m:t>
                        </m:r>
                      </m:e>
                    </m:d>
                    <m:r>
                      <a:rPr lang="en-US" sz="2800" i="1">
                        <a:solidFill>
                          <a:schemeClr val="tx1"/>
                        </a:solidFill>
                        <a:latin typeface="Cambria Math" panose="02040503050406030204" pitchFamily="18" charset="0"/>
                      </a:rPr>
                      <m:t>∈</m:t>
                    </m:r>
                    <m:r>
                      <a:rPr lang="el-GR" sz="2800" i="1">
                        <a:solidFill>
                          <a:schemeClr val="tx1"/>
                        </a:solidFill>
                        <a:latin typeface="Cambria Math" panose="02040503050406030204" pitchFamily="18" charset="0"/>
                      </a:rPr>
                      <m:t>𝛺</m:t>
                    </m:r>
                  </m:oMath>
                </a14:m>
                <a:r>
                  <a:rPr lang="en-US" sz="2800" dirty="0">
                    <a:solidFill>
                      <a:schemeClr val="tx1"/>
                    </a:solidFill>
                  </a:rPr>
                  <a:t>) and then solve the minimization using least </a:t>
                </a:r>
                <a:r>
                  <a:rPr lang="en-US" sz="2800" dirty="0">
                    <a:solidFill>
                      <a:schemeClr val="tx1"/>
                    </a:solidFill>
                  </a:rPr>
                  <a:t>squares</a:t>
                </a:r>
              </a:p>
              <a:p>
                <a:pPr marL="342900" indent="-342900" algn="l">
                  <a:buFont typeface="Courier New" panose="02070309020205020404" pitchFamily="49" charset="0"/>
                  <a:buChar char="o"/>
                </a:pPr>
                <a:r>
                  <a:rPr lang="en-US" sz="2800" dirty="0">
                    <a:solidFill>
                      <a:schemeClr val="tx1"/>
                    </a:solidFill>
                  </a:rPr>
                  <a:t>This </a:t>
                </a:r>
                <a:r>
                  <a:rPr lang="en-US" sz="2800" i="1" dirty="0">
                    <a:solidFill>
                      <a:schemeClr val="tx1"/>
                    </a:solidFill>
                  </a:rPr>
                  <a:t>partitioning</a:t>
                </a:r>
                <a:r>
                  <a:rPr lang="en-US" sz="2800" dirty="0">
                    <a:solidFill>
                      <a:schemeClr val="tx1"/>
                    </a:solidFill>
                  </a:rPr>
                  <a:t> of the difficult general problem into smaller chunks has several advantages. It reduces the hardware and computational burden, enables algorithmic parallelization of the global solution, and ensures feasibility of the analytical </a:t>
                </a:r>
                <a:r>
                  <a:rPr lang="en-US" sz="2800" dirty="0">
                    <a:solidFill>
                      <a:schemeClr val="tx1"/>
                    </a:solidFill>
                  </a:rPr>
                  <a:t>results </a:t>
                </a:r>
              </a:p>
              <a:p>
                <a:pPr marL="342900" indent="-342900" algn="l">
                  <a:buFont typeface="Courier New" panose="02070309020205020404" pitchFamily="49" charset="0"/>
                  <a:buChar char="o"/>
                </a:pPr>
                <a:r>
                  <a:rPr lang="en-US" sz="2800" dirty="0">
                    <a:solidFill>
                      <a:schemeClr val="tx1"/>
                    </a:solidFill>
                  </a:rPr>
                  <a:t>Because </a:t>
                </a:r>
                <a:r>
                  <a:rPr lang="en-US" sz="2800" dirty="0">
                    <a:solidFill>
                      <a:schemeClr val="tx1"/>
                    </a:solidFill>
                  </a:rPr>
                  <a:t>of the stochastic nature of the index sampling, this approach may have desirable analytical properties like predictable asymptotic behavior, limited error bounds, estimates’ optimality and consistency </a:t>
                </a:r>
                <a:r>
                  <a:rPr lang="en-US" sz="2800" dirty="0">
                    <a:solidFill>
                      <a:schemeClr val="tx1"/>
                    </a:solidFill>
                  </a:rPr>
                  <a:t>characteristics</a:t>
                </a:r>
              </a:p>
            </p:txBody>
          </p:sp>
        </mc:Choice>
        <mc:Fallback>
          <p:sp>
            <p:nvSpPr>
              <p:cNvPr id="15" name="Content Placeholder 1"/>
              <p:cNvSpPr txBox="1">
                <a:spLocks noRot="1" noChangeAspect="1" noMove="1" noResize="1" noEditPoints="1" noAdjustHandles="1" noChangeArrowheads="1" noChangeShapeType="1" noTextEdit="1"/>
              </p:cNvSpPr>
              <p:nvPr/>
            </p:nvSpPr>
            <p:spPr bwMode="auto">
              <a:xfrm>
                <a:off x="711200" y="1115705"/>
                <a:ext cx="11087099" cy="4953000"/>
              </a:xfrm>
              <a:prstGeom prst="rect">
                <a:avLst/>
              </a:prstGeom>
              <a:blipFill rotWithShape="0">
                <a:blip r:embed="rId3"/>
                <a:stretch>
                  <a:fillRect l="-990" t="-1107" r="-330" b="-121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939801" y="2367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37866556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clrChange>
              <a:clrFrom>
                <a:srgbClr val="ACACAC"/>
              </a:clrFrom>
              <a:clrTo>
                <a:srgbClr val="ACACAC">
                  <a:alpha val="0"/>
                </a:srgbClr>
              </a:clrTo>
            </a:clrChange>
          </a:blip>
          <a:srcRect l="31023" t="23634" r="29763" b="14849"/>
          <a:stretch/>
        </p:blipFill>
        <p:spPr bwMode="auto">
          <a:xfrm>
            <a:off x="1630571" y="1648569"/>
            <a:ext cx="4694581" cy="377157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4">
            <a:clrChange>
              <a:clrFrom>
                <a:srgbClr val="ACACAC"/>
              </a:clrFrom>
              <a:clrTo>
                <a:srgbClr val="ACACAC">
                  <a:alpha val="0"/>
                </a:srgbClr>
              </a:clrTo>
            </a:clrChange>
          </a:blip>
          <a:srcRect l="38099" t="28895" r="36058" b="14849"/>
          <a:stretch/>
        </p:blipFill>
        <p:spPr bwMode="auto">
          <a:xfrm>
            <a:off x="7030830" y="1841501"/>
            <a:ext cx="3345070" cy="3578640"/>
          </a:xfrm>
          <a:prstGeom prst="rect">
            <a:avLst/>
          </a:prstGeom>
          <a:ln>
            <a:noFill/>
          </a:ln>
          <a:extLst>
            <a:ext uri="{53640926-AAD7-44D8-BBD7-CCE9431645EC}">
              <a14:shadowObscured xmlns:a14="http://schemas.microsoft.com/office/drawing/2010/main"/>
            </a:ext>
          </a:extLst>
        </p:spPr>
      </p:pic>
      <p:sp>
        <p:nvSpPr>
          <p:cNvPr id="6" name="Content Placeholder 1"/>
          <p:cNvSpPr txBox="1">
            <a:spLocks/>
          </p:cNvSpPr>
          <p:nvPr/>
        </p:nvSpPr>
        <p:spPr bwMode="auto">
          <a:xfrm>
            <a:off x="1630571" y="5420139"/>
            <a:ext cx="8859629" cy="61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algn="l"/>
            <a:r>
              <a:rPr lang="en-US" sz="2400" b="1" dirty="0"/>
              <a:t>Data Structure (Representation)		</a:t>
            </a:r>
            <a:r>
              <a:rPr lang="en-US" sz="2400" b="1" dirty="0" smtClean="0"/>
              <a:t>   </a:t>
            </a:r>
            <a:r>
              <a:rPr lang="en-US" sz="2400" b="1" dirty="0"/>
              <a:t>Sample Data (Instance)</a:t>
            </a:r>
            <a:endParaRPr lang="en-US" sz="2400" b="1" dirty="0"/>
          </a:p>
        </p:txBody>
      </p:sp>
      <p:sp>
        <p:nvSpPr>
          <p:cNvPr id="7" name="Content Placeholder 2"/>
          <p:cNvSpPr txBox="1">
            <a:spLocks/>
          </p:cNvSpPr>
          <p:nvPr/>
        </p:nvSpPr>
        <p:spPr bwMode="auto">
          <a:xfrm>
            <a:off x="939801" y="2367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133439701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Content Placeholder 1"/>
              <p:cNvSpPr txBox="1">
                <a:spLocks/>
              </p:cNvSpPr>
              <p:nvPr/>
            </p:nvSpPr>
            <p:spPr bwMode="auto">
              <a:xfrm>
                <a:off x="319499" y="1454978"/>
                <a:ext cx="11358867" cy="49458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dirty="0" smtClean="0">
                    <a:solidFill>
                      <a:schemeClr val="tx1"/>
                    </a:solidFill>
                  </a:rPr>
                  <a:t>One </a:t>
                </a:r>
                <a:r>
                  <a:rPr lang="en-US" dirty="0">
                    <a:solidFill>
                      <a:schemeClr val="tx1"/>
                    </a:solidFill>
                  </a:rPr>
                  <a:t>can design an algorithm that searches and keeps only the most informative data elements by requiring that the derived estimates represent optimal approximations to </a:t>
                </a:r>
                <a14:m>
                  <m:oMath xmlns:m="http://schemas.openxmlformats.org/officeDocument/2006/math">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 </m:t>
                    </m:r>
                  </m:oMath>
                </a14:m>
                <a:r>
                  <a:rPr lang="en-US" dirty="0">
                    <a:solidFill>
                      <a:schemeClr val="tx1"/>
                    </a:solidFill>
                  </a:rPr>
                  <a:t>within a specific sampling index subspace </a:t>
                </a:r>
                <a14:m>
                  <m:oMath xmlns:m="http://schemas.openxmlformats.org/officeDocument/2006/math">
                    <m:d>
                      <m:dPr>
                        <m:begChr m:val="{"/>
                        <m:endChr m:val="}"/>
                        <m:ctrlPr>
                          <a:rPr lang="en-US" i="1">
                            <a:solidFill>
                              <a:schemeClr val="tx1"/>
                            </a:solidFill>
                            <a:latin typeface="Cambria Math" panose="02040503050406030204" pitchFamily="18" charset="0"/>
                          </a:rPr>
                        </m:ctrlPr>
                      </m:dPr>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𝑚</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e>
                    </m:d>
                    <m:r>
                      <a:rPr lang="en-US" i="1">
                        <a:solidFill>
                          <a:schemeClr val="tx1"/>
                        </a:solidFill>
                        <a:latin typeface="Cambria Math" panose="02040503050406030204" pitchFamily="18" charset="0"/>
                      </a:rPr>
                      <m:t>⊆</m:t>
                    </m:r>
                    <m:r>
                      <a:rPr lang="el-GR" i="1">
                        <a:solidFill>
                          <a:schemeClr val="tx1"/>
                        </a:solidFill>
                        <a:latin typeface="Cambria Math" panose="02040503050406030204" pitchFamily="18" charset="0"/>
                      </a:rPr>
                      <m:t>𝛺</m:t>
                    </m:r>
                  </m:oMath>
                </a14:m>
                <a:endParaRPr lang="en-US" dirty="0">
                  <a:solidFill>
                    <a:schemeClr val="tx1"/>
                  </a:solidFill>
                </a:endParaRPr>
              </a:p>
              <a:p>
                <a:pPr marL="342900" indent="-342900" algn="l">
                  <a:buFont typeface="Courier New" panose="02070309020205020404" pitchFamily="49" charset="0"/>
                  <a:buChar char="o"/>
                </a:pPr>
                <a:endParaRPr lang="en-US" dirty="0">
                  <a:solidFill>
                    <a:schemeClr val="tx1"/>
                  </a:solidFill>
                </a:endParaRPr>
              </a:p>
              <a:p>
                <a:pPr marL="342900" indent="-342900" algn="l">
                  <a:buFont typeface="Courier New" panose="02070309020205020404" pitchFamily="49" charset="0"/>
                  <a:buChar char="o"/>
                </a:pPr>
                <a:r>
                  <a:rPr lang="en-US" dirty="0" smtClean="0">
                    <a:solidFill>
                      <a:schemeClr val="tx1"/>
                    </a:solidFill>
                  </a:rPr>
                  <a:t>We </a:t>
                </a:r>
                <a:r>
                  <a:rPr lang="en-US" dirty="0">
                    <a:solidFill>
                      <a:schemeClr val="tx1"/>
                    </a:solidFill>
                  </a:rPr>
                  <a:t>want to </a:t>
                </a:r>
                <a:r>
                  <a:rPr lang="en-US" dirty="0">
                    <a:solidFill>
                      <a:schemeClr val="tx1"/>
                    </a:solidFill>
                  </a:rPr>
                  <a:t>investigate if CBDA inference estimates can be shown to obey error bounds similar to the upper bound results of point imbedding’s in high-dimensions (e.g., Johnson-</a:t>
                </a:r>
                <a:r>
                  <a:rPr lang="en-US" dirty="0" err="1">
                    <a:solidFill>
                      <a:schemeClr val="tx1"/>
                    </a:solidFill>
                  </a:rPr>
                  <a:t>Lindenstrauss</a:t>
                </a:r>
                <a:r>
                  <a:rPr lang="en-US" dirty="0">
                    <a:solidFill>
                      <a:schemeClr val="tx1"/>
                    </a:solidFill>
                  </a:rPr>
                  <a:t> </a:t>
                </a:r>
                <a:r>
                  <a:rPr lang="en-US" dirty="0">
                    <a:solidFill>
                      <a:schemeClr val="tx1"/>
                    </a:solidFill>
                  </a:rPr>
                  <a:t>lemma) or the  restricted </a:t>
                </a:r>
                <a:r>
                  <a:rPr lang="en-US" dirty="0">
                    <a:solidFill>
                      <a:schemeClr val="tx1"/>
                    </a:solidFill>
                  </a:rPr>
                  <a:t>isometry </a:t>
                </a:r>
                <a:r>
                  <a:rPr lang="en-US" dirty="0">
                    <a:solidFill>
                      <a:schemeClr val="tx1"/>
                    </a:solidFill>
                  </a:rPr>
                  <a:t>property</a:t>
                </a:r>
                <a:endParaRPr lang="en-US" dirty="0">
                  <a:solidFill>
                    <a:schemeClr val="tx1"/>
                  </a:solidFill>
                </a:endParaRPr>
              </a:p>
            </p:txBody>
          </p:sp>
        </mc:Choice>
        <mc:Fallback>
          <p:sp>
            <p:nvSpPr>
              <p:cNvPr id="15" name="Content Placeholder 1"/>
              <p:cNvSpPr txBox="1">
                <a:spLocks noRot="1" noChangeAspect="1" noMove="1" noResize="1" noEditPoints="1" noAdjustHandles="1" noChangeArrowheads="1" noChangeShapeType="1" noTextEdit="1"/>
              </p:cNvSpPr>
              <p:nvPr/>
            </p:nvSpPr>
            <p:spPr bwMode="auto">
              <a:xfrm>
                <a:off x="319499" y="1454978"/>
                <a:ext cx="11358867" cy="4945822"/>
              </a:xfrm>
              <a:prstGeom prst="rect">
                <a:avLst/>
              </a:prstGeom>
              <a:blipFill rotWithShape="0">
                <a:blip r:embed="rId3"/>
                <a:stretch>
                  <a:fillRect l="-1234" t="-1603" r="-19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939801" y="2367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10893480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Content Placeholder 1"/>
              <p:cNvSpPr txBox="1">
                <a:spLocks/>
              </p:cNvSpPr>
              <p:nvPr/>
            </p:nvSpPr>
            <p:spPr bwMode="auto">
              <a:xfrm>
                <a:off x="152400" y="897994"/>
                <a:ext cx="12039600" cy="54628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spcBef>
                    <a:spcPts val="600"/>
                  </a:spcBef>
                  <a:buFont typeface="Courier New" panose="02070309020205020404" pitchFamily="49" charset="0"/>
                  <a:buChar char="o"/>
                </a:pPr>
                <a:r>
                  <a:rPr lang="en-US" sz="2800" dirty="0" smtClean="0">
                    <a:solidFill>
                      <a:schemeClr val="tx1"/>
                    </a:solidFill>
                  </a:rPr>
                  <a:t>The </a:t>
                </a:r>
                <a:r>
                  <a:rPr lang="en-US" sz="2800" dirty="0">
                    <a:solidFill>
                      <a:schemeClr val="tx1"/>
                    </a:solidFill>
                  </a:rPr>
                  <a:t>Johnson-</a:t>
                </a:r>
                <a:r>
                  <a:rPr lang="en-US" sz="2800" dirty="0" err="1">
                    <a:solidFill>
                      <a:schemeClr val="tx1"/>
                    </a:solidFill>
                  </a:rPr>
                  <a:t>Lindenstrauss</a:t>
                </a:r>
                <a:r>
                  <a:rPr lang="en-US" sz="2800" dirty="0">
                    <a:solidFill>
                      <a:schemeClr val="tx1"/>
                    </a:solidFill>
                  </a:rPr>
                  <a:t> lemma guarantees that for </a:t>
                </a:r>
                <a:r>
                  <a:rPr lang="en-US" sz="2800" dirty="0">
                    <a:solidFill>
                      <a:schemeClr val="tx1"/>
                    </a:solidFill>
                  </a:rPr>
                  <a:t>any         </a:t>
                </a:r>
                <a14:m>
                  <m:oMath xmlns:m="http://schemas.openxmlformats.org/officeDocument/2006/math">
                    <m:r>
                      <a:rPr lang="en-US" sz="2800" i="1">
                        <a:solidFill>
                          <a:schemeClr val="tx1"/>
                        </a:solidFill>
                        <a:latin typeface="Cambria Math" panose="02040503050406030204" pitchFamily="18" charset="0"/>
                      </a:rPr>
                      <m:t>0&lt;</m:t>
                    </m:r>
                    <m:r>
                      <a:rPr lang="en-US" sz="2800" i="1">
                        <a:solidFill>
                          <a:schemeClr val="tx1"/>
                        </a:solidFill>
                        <a:latin typeface="Cambria Math" panose="02040503050406030204" pitchFamily="18" charset="0"/>
                      </a:rPr>
                      <m:t>𝜀</m:t>
                    </m:r>
                    <m:r>
                      <a:rPr lang="en-US" sz="2800" i="1">
                        <a:solidFill>
                          <a:schemeClr val="tx1"/>
                        </a:solidFill>
                        <a:latin typeface="Cambria Math" panose="02040503050406030204" pitchFamily="18" charset="0"/>
                      </a:rPr>
                      <m:t>&lt;1</m:t>
                    </m:r>
                  </m:oMath>
                </a14:m>
                <a:r>
                  <a:rPr lang="en-US" sz="2800" dirty="0">
                    <a:solidFill>
                      <a:schemeClr val="tx1"/>
                    </a:solidFill>
                  </a:rPr>
                  <a:t>, a set of points </a:t>
                </a:r>
                <a14:m>
                  <m:oMath xmlns:m="http://schemas.openxmlformats.org/officeDocument/2006/math">
                    <m:sSubSup>
                      <m:sSubSupPr>
                        <m:ctrlPr>
                          <a:rPr lang="en-US" sz="2800" i="1">
                            <a:solidFill>
                              <a:schemeClr val="tx1"/>
                            </a:solidFill>
                            <a:latin typeface="Cambria Math" panose="02040503050406030204" pitchFamily="18" charset="0"/>
                          </a:rPr>
                        </m:ctrlPr>
                      </m:sSubSup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𝑘</m:t>
                                </m:r>
                              </m:sub>
                            </m:sSub>
                          </m:e>
                        </m:d>
                      </m:e>
                      <m:sub>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𝐾</m:t>
                        </m:r>
                      </m:sup>
                    </m:sSubSup>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sup>
                    </m:sSup>
                  </m:oMath>
                </a14:m>
                <a:r>
                  <a:rPr lang="en-US" sz="2800" dirty="0">
                    <a:solidFill>
                      <a:schemeClr val="tx1"/>
                    </a:solidFill>
                  </a:rPr>
                  <a:t> can be linearly embedded </a:t>
                </a:r>
                <a14:m>
                  <m:oMath xmlns:m="http://schemas.openxmlformats.org/officeDocument/2006/math">
                    <m:d>
                      <m:dPr>
                        <m:ctrlPr>
                          <a:rPr lang="en-US" sz="2800" i="1">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Ψ</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sup>
                        </m:sSup>
                        <m:box>
                          <m:boxPr>
                            <m:ctrlPr>
                              <a:rPr lang="en-US" sz="2800" i="1">
                                <a:solidFill>
                                  <a:schemeClr val="tx1"/>
                                </a:solidFill>
                                <a:latin typeface="Cambria Math" panose="02040503050406030204" pitchFamily="18" charset="0"/>
                              </a:rPr>
                            </m:ctrlPr>
                          </m:boxPr>
                          <m:e>
                            <m:groupChr>
                              <m:groupChrPr>
                                <m:chr m:val="→"/>
                                <m:vertJc m:val="bot"/>
                                <m:ctrlPr>
                                  <a:rPr lang="en-US" sz="2800" i="1">
                                    <a:solidFill>
                                      <a:schemeClr val="tx1"/>
                                    </a:solidFill>
                                    <a:latin typeface="Cambria Math" panose="02040503050406030204" pitchFamily="18" charset="0"/>
                                  </a:rPr>
                                </m:ctrlPr>
                              </m:groupChrPr>
                              <m:e>
                                <m:r>
                                  <a:rPr lang="en-US" sz="2800" i="1">
                                    <a:solidFill>
                                      <a:schemeClr val="tx1"/>
                                    </a:solidFill>
                                    <a:latin typeface="Cambria Math" panose="02040503050406030204" pitchFamily="18" charset="0"/>
                                  </a:rPr>
                                  <m:t>      </m:t>
                                </m:r>
                              </m:e>
                            </m:groupChr>
                          </m:e>
                        </m:box>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𝑛</m:t>
                                </m:r>
                              </m:e>
                              <m:sup>
                                <m:r>
                                  <a:rPr lang="en-US" sz="2800" i="1">
                                    <a:solidFill>
                                      <a:schemeClr val="tx1"/>
                                    </a:solidFill>
                                    <a:latin typeface="Cambria Math" panose="02040503050406030204" pitchFamily="18" charset="0"/>
                                  </a:rPr>
                                  <m:t>′</m:t>
                                </m:r>
                              </m:sup>
                            </m:sSup>
                          </m:sup>
                        </m:sSup>
                      </m:e>
                    </m:d>
                  </m:oMath>
                </a14:m>
                <a:r>
                  <a:rPr lang="en-US" sz="2800" dirty="0">
                    <a:solidFill>
                      <a:schemeClr val="tx1"/>
                    </a:solidFill>
                  </a:rPr>
                  <a:t> into </a:t>
                </a:r>
                <a14:m>
                  <m:oMath xmlns:m="http://schemas.openxmlformats.org/officeDocument/2006/math">
                    <m:sSup>
                      <m:sSupPr>
                        <m:ctrlPr>
                          <a:rPr lang="en-US" sz="2800" i="1">
                            <a:solidFill>
                              <a:schemeClr val="tx1"/>
                            </a:solidFill>
                            <a:latin typeface="Cambria Math" panose="02040503050406030204" pitchFamily="18" charset="0"/>
                          </a:rPr>
                        </m:ctrlPr>
                      </m:sSupPr>
                      <m:e>
                        <m:sSubSup>
                          <m:sSubSupPr>
                            <m:ctrlPr>
                              <a:rPr lang="en-US" sz="2800" i="1">
                                <a:solidFill>
                                  <a:schemeClr val="tx1"/>
                                </a:solidFill>
                                <a:latin typeface="Cambria Math" panose="02040503050406030204" pitchFamily="18" charset="0"/>
                              </a:rPr>
                            </m:ctrlPr>
                          </m:sSubSup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Ψ</m:t>
                                    </m:r>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𝑘</m:t>
                                            </m:r>
                                          </m:sub>
                                        </m:sSub>
                                      </m:e>
                                    </m:d>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𝑘</m:t>
                                    </m:r>
                                  </m:sub>
                                </m:sSub>
                                <m:r>
                                  <a:rPr lang="en-US" sz="2800" i="1">
                                    <a:solidFill>
                                      <a:schemeClr val="tx1"/>
                                    </a:solidFill>
                                    <a:latin typeface="Cambria Math" panose="02040503050406030204" pitchFamily="18" charset="0"/>
                                  </a:rPr>
                                  <m:t>′</m:t>
                                </m:r>
                              </m:e>
                            </m:d>
                          </m:e>
                          <m:sub>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𝐾</m:t>
                            </m:r>
                          </m:sup>
                        </m:sSubSup>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𝑅</m:t>
                        </m:r>
                      </m:e>
                      <m:sup>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𝑛</m:t>
                            </m:r>
                          </m:e>
                          <m:sup>
                            <m:r>
                              <a:rPr lang="en-US" sz="2800" i="1">
                                <a:solidFill>
                                  <a:schemeClr val="tx1"/>
                                </a:solidFill>
                                <a:latin typeface="Cambria Math" panose="02040503050406030204" pitchFamily="18" charset="0"/>
                              </a:rPr>
                              <m:t>′</m:t>
                            </m:r>
                          </m:sup>
                        </m:sSup>
                      </m:sup>
                    </m:sSup>
                  </m:oMath>
                </a14:m>
                <a:r>
                  <a:rPr lang="en-US" sz="2800" dirty="0">
                    <a:solidFill>
                      <a:schemeClr val="tx1"/>
                    </a:solidFill>
                  </a:rPr>
                  <a:t>, </a:t>
                </a:r>
                <a:r>
                  <a:rPr lang="en-US" sz="2800" dirty="0">
                    <a:solidFill>
                      <a:schemeClr val="tx1"/>
                    </a:solidFill>
                  </a:rPr>
                  <a:t>for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oMath>
                </a14:m>
                <a:r>
                  <a:rPr lang="en-US" sz="2800" dirty="0">
                    <a:solidFill>
                      <a:schemeClr val="tx1"/>
                    </a:solidFill>
                  </a:rPr>
                  <a:t> </a:t>
                </a:r>
                <a14:m>
                  <m:oMath xmlns:m="http://schemas.openxmlformats.org/officeDocument/2006/math">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𝑛</m:t>
                        </m:r>
                      </m:e>
                      <m:sup>
                        <m:r>
                          <a:rPr lang="en-US" sz="2800" i="1">
                            <a:solidFill>
                              <a:schemeClr val="tx1"/>
                            </a:solidFill>
                            <a:latin typeface="Cambria Math" panose="02040503050406030204" pitchFamily="18" charset="0"/>
                          </a:rPr>
                          <m:t>′</m:t>
                        </m:r>
                      </m:sup>
                    </m:sSup>
                    <m:r>
                      <a:rPr lang="en-US" sz="2800" i="1">
                        <a:solidFill>
                          <a:schemeClr val="tx1"/>
                        </a:solidFill>
                        <a:latin typeface="Cambria Math" panose="02040503050406030204" pitchFamily="18" charset="0"/>
                      </a:rPr>
                      <m:t>≥4</m:t>
                    </m:r>
                    <m:d>
                      <m:dPr>
                        <m:ctrlPr>
                          <a:rPr lang="en-US" sz="2800" i="1">
                            <a:solidFill>
                              <a:schemeClr val="tx1"/>
                            </a:solidFill>
                            <a:latin typeface="Cambria Math" panose="02040503050406030204" pitchFamily="18" charset="0"/>
                          </a:rPr>
                        </m:ctrlPr>
                      </m:dPr>
                      <m:e>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𝑙𝑛</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𝐾</m:t>
                            </m:r>
                            <m:r>
                              <a:rPr lang="en-US" sz="2800" i="1">
                                <a:solidFill>
                                  <a:schemeClr val="tx1"/>
                                </a:solidFill>
                                <a:latin typeface="Cambria Math" panose="02040503050406030204" pitchFamily="18" charset="0"/>
                              </a:rPr>
                              <m:t>)</m:t>
                            </m:r>
                          </m:num>
                          <m:den>
                            <m:f>
                              <m:fPr>
                                <m:ctrlPr>
                                  <a:rPr lang="en-US" sz="2800" i="1">
                                    <a:solidFill>
                                      <a:schemeClr val="tx1"/>
                                    </a:solidFill>
                                    <a:latin typeface="Cambria Math" panose="02040503050406030204" pitchFamily="18" charset="0"/>
                                  </a:rPr>
                                </m:ctrlPr>
                              </m:fPr>
                              <m:num>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𝜖</m:t>
                                    </m:r>
                                  </m:e>
                                  <m:sup>
                                    <m:r>
                                      <a:rPr lang="en-US" sz="2800" i="1">
                                        <a:solidFill>
                                          <a:schemeClr val="tx1"/>
                                        </a:solidFill>
                                        <a:latin typeface="Cambria Math" panose="02040503050406030204" pitchFamily="18" charset="0"/>
                                      </a:rPr>
                                      <m:t>2</m:t>
                                    </m:r>
                                  </m:sup>
                                </m:sSup>
                              </m:num>
                              <m:den>
                                <m:r>
                                  <a:rPr lang="en-US" sz="2800" i="1">
                                    <a:solidFill>
                                      <a:schemeClr val="tx1"/>
                                    </a:solidFill>
                                    <a:latin typeface="Cambria Math" panose="02040503050406030204" pitchFamily="18" charset="0"/>
                                  </a:rPr>
                                  <m:t>2</m:t>
                                </m:r>
                              </m:den>
                            </m:f>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 </m:t>
                            </m:r>
                            <m:f>
                              <m:fPr>
                                <m:ctrlPr>
                                  <a:rPr lang="en-US" sz="2800" i="1">
                                    <a:solidFill>
                                      <a:schemeClr val="tx1"/>
                                    </a:solidFill>
                                    <a:latin typeface="Cambria Math" panose="02040503050406030204" pitchFamily="18" charset="0"/>
                                  </a:rPr>
                                </m:ctrlPr>
                              </m:fPr>
                              <m:num>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𝜖</m:t>
                                    </m:r>
                                  </m:e>
                                  <m:sup>
                                    <m:r>
                                      <a:rPr lang="en-US" sz="2800" i="1">
                                        <a:solidFill>
                                          <a:schemeClr val="tx1"/>
                                        </a:solidFill>
                                        <a:latin typeface="Cambria Math" panose="02040503050406030204" pitchFamily="18" charset="0"/>
                                      </a:rPr>
                                      <m:t>3</m:t>
                                    </m:r>
                                  </m:sup>
                                </m:sSup>
                              </m:num>
                              <m:den>
                                <m:r>
                                  <a:rPr lang="en-US" sz="2800" i="1">
                                    <a:solidFill>
                                      <a:schemeClr val="tx1"/>
                                    </a:solidFill>
                                    <a:latin typeface="Cambria Math" panose="02040503050406030204" pitchFamily="18" charset="0"/>
                                  </a:rPr>
                                  <m:t>3</m:t>
                                </m:r>
                              </m:den>
                            </m:f>
                          </m:den>
                        </m:f>
                      </m:e>
                    </m:d>
                  </m:oMath>
                </a14:m>
                <a:r>
                  <a:rPr lang="en-US" sz="2800" dirty="0">
                    <a:solidFill>
                      <a:schemeClr val="tx1"/>
                    </a:solidFill>
                  </a:rPr>
                  <a:t>, almost preserving their pairwise distances, i.e.,   </a:t>
                </a:r>
                <a14:m>
                  <m:oMath xmlns:m="http://schemas.openxmlformats.org/officeDocument/2006/math">
                    <m:r>
                      <a:rPr lang="en-US" sz="2800" i="1">
                        <a:solidFill>
                          <a:schemeClr val="tx1"/>
                        </a:solidFill>
                        <a:latin typeface="Cambria Math" panose="02040503050406030204" pitchFamily="18" charset="0"/>
                      </a:rPr>
                      <m:t>(1−</m:t>
                    </m:r>
                    <m:r>
                      <a:rPr lang="en-US" sz="2800" i="1">
                        <a:solidFill>
                          <a:schemeClr val="tx1"/>
                        </a:solidFill>
                        <a:latin typeface="Cambria Math" panose="02040503050406030204" pitchFamily="18" charset="0"/>
                      </a:rPr>
                      <m:t>𝜖</m:t>
                    </m:r>
                    <m:r>
                      <a:rPr lang="en-US" sz="2800" i="1">
                        <a:solidFill>
                          <a:schemeClr val="tx1"/>
                        </a:solidFill>
                        <a:latin typeface="Cambria Math" panose="02040503050406030204" pitchFamily="18" charset="0"/>
                      </a:rPr>
                      <m:t>)</m:t>
                    </m:r>
                    <m:sSubSup>
                      <m:sSubSupPr>
                        <m:ctrlPr>
                          <a:rPr lang="en-US" sz="2800" i="1">
                            <a:solidFill>
                              <a:schemeClr val="tx1"/>
                            </a:solidFill>
                            <a:latin typeface="Cambria Math" panose="02040503050406030204" pitchFamily="18" charset="0"/>
                          </a:rPr>
                        </m:ctrlPr>
                      </m:sSubSup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𝑖</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𝑗</m:t>
                                </m:r>
                              </m:sub>
                            </m:sSub>
                          </m:e>
                        </m:d>
                      </m:e>
                      <m:sub>
                        <m:r>
                          <a:rPr lang="en-US" sz="2800" i="1">
                            <a:solidFill>
                              <a:schemeClr val="tx1"/>
                            </a:solidFill>
                            <a:latin typeface="Cambria Math" panose="02040503050406030204" pitchFamily="18" charset="0"/>
                          </a:rPr>
                          <m:t>2</m:t>
                        </m:r>
                      </m:sub>
                      <m:sup>
                        <m:r>
                          <a:rPr lang="en-US" sz="2800" i="1">
                            <a:solidFill>
                              <a:schemeClr val="tx1"/>
                            </a:solidFill>
                            <a:latin typeface="Cambria Math" panose="02040503050406030204" pitchFamily="18" charset="0"/>
                          </a:rPr>
                          <m:t>2</m:t>
                        </m:r>
                      </m:sup>
                    </m:sSubSup>
                    <m:r>
                      <a:rPr lang="en-US" sz="2800" i="1">
                        <a:solidFill>
                          <a:schemeClr val="tx1"/>
                        </a:solidFill>
                        <a:latin typeface="Cambria Math" panose="02040503050406030204" pitchFamily="18" charset="0"/>
                      </a:rPr>
                      <m:t>≤</m:t>
                    </m:r>
                    <m:sSubSup>
                      <m:sSubSupPr>
                        <m:ctrlPr>
                          <a:rPr lang="en-US" sz="2800" i="1">
                            <a:solidFill>
                              <a:schemeClr val="tx1"/>
                            </a:solidFill>
                            <a:latin typeface="Cambria Math" panose="02040503050406030204" pitchFamily="18" charset="0"/>
                          </a:rPr>
                        </m:ctrlPr>
                      </m:sSubSup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𝑖</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𝑗</m:t>
                                </m:r>
                              </m:sub>
                            </m:sSub>
                            <m:r>
                              <a:rPr lang="en-US" sz="2800" i="1">
                                <a:solidFill>
                                  <a:schemeClr val="tx1"/>
                                </a:solidFill>
                                <a:latin typeface="Cambria Math" panose="02040503050406030204" pitchFamily="18" charset="0"/>
                              </a:rPr>
                              <m:t>′</m:t>
                            </m:r>
                          </m:e>
                        </m:d>
                      </m:e>
                      <m:sub>
                        <m:r>
                          <a:rPr lang="en-US" sz="2800" i="1">
                            <a:solidFill>
                              <a:schemeClr val="tx1"/>
                            </a:solidFill>
                            <a:latin typeface="Cambria Math" panose="02040503050406030204" pitchFamily="18" charset="0"/>
                          </a:rPr>
                          <m:t>2</m:t>
                        </m:r>
                      </m:sub>
                      <m:sup>
                        <m:r>
                          <a:rPr lang="en-US" sz="2800" i="1">
                            <a:solidFill>
                              <a:schemeClr val="tx1"/>
                            </a:solidFill>
                            <a:latin typeface="Cambria Math" panose="02040503050406030204" pitchFamily="18" charset="0"/>
                          </a:rPr>
                          <m:t>2</m:t>
                        </m:r>
                      </m:sup>
                    </m:sSubSup>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≤(1</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𝜖</m:t>
                        </m:r>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𝑖</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𝑗</m:t>
                                </m:r>
                              </m:sub>
                            </m:sSub>
                          </m:e>
                        </m:d>
                      </m:e>
                      <m:sub>
                        <m:r>
                          <a:rPr lang="en-US" sz="2800" i="1">
                            <a:solidFill>
                              <a:schemeClr val="tx1"/>
                            </a:solidFill>
                            <a:latin typeface="Cambria Math" panose="02040503050406030204" pitchFamily="18" charset="0"/>
                          </a:rPr>
                          <m:t>2</m:t>
                        </m:r>
                      </m:sub>
                      <m:sup>
                        <m:r>
                          <a:rPr lang="en-US" sz="2800" i="1">
                            <a:solidFill>
                              <a:schemeClr val="tx1"/>
                            </a:solidFill>
                            <a:latin typeface="Cambria Math" panose="02040503050406030204" pitchFamily="18" charset="0"/>
                          </a:rPr>
                          <m:t>2</m:t>
                        </m:r>
                      </m:sup>
                    </m:sSubSup>
                  </m:oMath>
                </a14:m>
                <a:r>
                  <a:rPr lang="en-US" sz="2800" dirty="0">
                    <a:solidFill>
                      <a:schemeClr val="tx1"/>
                    </a:solidFill>
                  </a:rPr>
                  <a:t> </a:t>
                </a:r>
                <a:endParaRPr lang="en-US" sz="2800" dirty="0">
                  <a:solidFill>
                    <a:schemeClr val="tx1"/>
                  </a:solidFill>
                </a:endParaRPr>
              </a:p>
              <a:p>
                <a:pPr marL="342900" indent="-342900" algn="l">
                  <a:spcBef>
                    <a:spcPts val="600"/>
                  </a:spcBef>
                  <a:buFont typeface="Courier New" panose="02070309020205020404" pitchFamily="49" charset="0"/>
                  <a:buChar char="o"/>
                </a:pPr>
                <a:r>
                  <a:rPr lang="en-US" sz="2800" dirty="0">
                    <a:solidFill>
                      <a:schemeClr val="tx1"/>
                    </a:solidFill>
                  </a:rPr>
                  <a:t>The </a:t>
                </a:r>
                <a:r>
                  <a:rPr lang="en-US" sz="2800" dirty="0">
                    <a:solidFill>
                      <a:schemeClr val="tx1"/>
                    </a:solidFill>
                  </a:rPr>
                  <a:t>restricted </a:t>
                </a:r>
                <a:r>
                  <a:rPr lang="en-US" sz="2800" dirty="0" err="1">
                    <a:solidFill>
                      <a:schemeClr val="tx1"/>
                    </a:solidFill>
                  </a:rPr>
                  <a:t>isometry</a:t>
                </a:r>
                <a:r>
                  <a:rPr lang="en-US" sz="2800" dirty="0">
                    <a:solidFill>
                      <a:schemeClr val="tx1"/>
                    </a:solidFill>
                  </a:rPr>
                  <a:t> property ensures that if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𝛿</m:t>
                        </m:r>
                      </m:e>
                      <m:sub>
                        <m:r>
                          <a:rPr lang="en-US" sz="2800">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𝑘</m:t>
                        </m:r>
                      </m:sub>
                    </m:sSub>
                    <m:r>
                      <a:rPr lang="en-US" sz="2800">
                        <a:solidFill>
                          <a:schemeClr val="tx1"/>
                        </a:solidFill>
                        <a:latin typeface="Cambria Math" panose="02040503050406030204" pitchFamily="18" charset="0"/>
                      </a:rPr>
                      <m:t>&lt;</m:t>
                    </m:r>
                    <m:rad>
                      <m:radPr>
                        <m:degHide m:val="on"/>
                        <m:ctrlPr>
                          <a:rPr lang="en-US" sz="2800" i="1">
                            <a:solidFill>
                              <a:schemeClr val="tx1"/>
                            </a:solidFill>
                            <a:latin typeface="Cambria Math" panose="02040503050406030204" pitchFamily="18" charset="0"/>
                          </a:rPr>
                        </m:ctrlPr>
                      </m:radPr>
                      <m:deg/>
                      <m:e>
                        <m:r>
                          <a:rPr lang="en-US" sz="2800">
                            <a:solidFill>
                              <a:schemeClr val="tx1"/>
                            </a:solidFill>
                            <a:latin typeface="Cambria Math" panose="02040503050406030204" pitchFamily="18" charset="0"/>
                          </a:rPr>
                          <m:t>2</m:t>
                        </m:r>
                      </m:e>
                    </m:rad>
                    <m:r>
                      <a:rPr lang="en-US" sz="2800" i="1">
                        <a:solidFill>
                          <a:schemeClr val="tx1"/>
                        </a:solidFill>
                        <a:latin typeface="Cambria Math" panose="02040503050406030204" pitchFamily="18" charset="0"/>
                      </a:rPr>
                      <m:t>−</m:t>
                    </m:r>
                    <m:r>
                      <a:rPr lang="en-US" sz="2800">
                        <a:solidFill>
                          <a:schemeClr val="tx1"/>
                        </a:solidFill>
                        <a:latin typeface="Cambria Math" panose="02040503050406030204" pitchFamily="18" charset="0"/>
                      </a:rPr>
                      <m:t>1</m:t>
                    </m:r>
                  </m:oMath>
                </a14:m>
                <a:r>
                  <a:rPr lang="en-US" sz="2800" dirty="0">
                    <a:solidFill>
                      <a:schemeClr val="tx1"/>
                    </a:solidFill>
                  </a:rPr>
                  <a:t> and the estimate </a:t>
                </a:r>
                <a14:m>
                  <m:oMath xmlns:m="http://schemas.openxmlformats.org/officeDocument/2006/math">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r>
                      <a:rPr lang="en-US" sz="2800">
                        <a:solidFill>
                          <a:schemeClr val="tx1"/>
                        </a:solidFill>
                        <a:latin typeface="Cambria Math" panose="02040503050406030204" pitchFamily="18" charset="0"/>
                      </a:rPr>
                      <m:t>=</m:t>
                    </m:r>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arg</m:t>
                        </m:r>
                      </m:fName>
                      <m:e>
                        <m:func>
                          <m:funcPr>
                            <m:ctrlPr>
                              <a:rPr lang="en-US" sz="2800" i="1">
                                <a:solidFill>
                                  <a:schemeClr val="tx1"/>
                                </a:solidFill>
                                <a:latin typeface="Cambria Math" panose="02040503050406030204" pitchFamily="18" charset="0"/>
                              </a:rPr>
                            </m:ctrlPr>
                          </m:funcPr>
                          <m:fName>
                            <m:limLow>
                              <m:limLowPr>
                                <m:ctrlPr>
                                  <a:rPr lang="en-US" sz="2800" i="1">
                                    <a:solidFill>
                                      <a:schemeClr val="tx1"/>
                                    </a:solidFill>
                                    <a:latin typeface="Cambria Math" panose="02040503050406030204" pitchFamily="18" charset="0"/>
                                  </a:rPr>
                                </m:ctrlPr>
                              </m:limLowPr>
                              <m:e>
                                <m:r>
                                  <m:rPr>
                                    <m:sty m:val="p"/>
                                  </m:rPr>
                                  <a:rPr lang="en-US" sz="2800">
                                    <a:solidFill>
                                      <a:schemeClr val="tx1"/>
                                    </a:solidFill>
                                    <a:latin typeface="Cambria Math" panose="02040503050406030204" pitchFamily="18" charset="0"/>
                                  </a:rPr>
                                  <m:t>min</m:t>
                                </m:r>
                              </m:e>
                              <m:lim>
                                <m:r>
                                  <a:rPr lang="en-US" sz="2800" i="1">
                                    <a:solidFill>
                                      <a:schemeClr val="tx1"/>
                                    </a:solidFill>
                                    <a:latin typeface="Cambria Math" panose="02040503050406030204" pitchFamily="18" charset="0"/>
                                  </a:rPr>
                                  <m:t>𝑧</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𝐴𝑧</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𝑦</m:t>
                                </m:r>
                              </m:lim>
                            </m:limLow>
                          </m:fName>
                          <m:e>
                            <m:sSub>
                              <m:sSubPr>
                                <m:ctrlPr>
                                  <a:rPr lang="en-US" sz="2800" i="1">
                                    <a:solidFill>
                                      <a:schemeClr val="tx1"/>
                                    </a:solidFill>
                                    <a:latin typeface="Cambria Math" panose="02040503050406030204" pitchFamily="18" charset="0"/>
                                  </a:rPr>
                                </m:ctrlPr>
                              </m:sSub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𝑧</m:t>
                                    </m:r>
                                  </m:e>
                                </m:d>
                              </m:e>
                              <m:sub>
                                <m:r>
                                  <a:rPr lang="en-US" sz="2800">
                                    <a:solidFill>
                                      <a:schemeClr val="tx1"/>
                                    </a:solidFill>
                                    <a:latin typeface="Cambria Math" panose="02040503050406030204" pitchFamily="18" charset="0"/>
                                  </a:rPr>
                                  <m:t>1</m:t>
                                </m:r>
                              </m:sub>
                            </m:sSub>
                          </m:e>
                        </m:func>
                      </m:e>
                    </m:func>
                  </m:oMath>
                </a14:m>
                <a:r>
                  <a:rPr lang="en-US" sz="2800" dirty="0">
                    <a:solidFill>
                      <a:schemeClr val="tx1"/>
                    </a:solidFill>
                  </a:rPr>
                  <a:t>, where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oMath>
                </a14:m>
                <a:r>
                  <a:rPr lang="en-US" sz="2800" dirty="0">
                    <a:solidFill>
                      <a:schemeClr val="tx1"/>
                    </a:solidFill>
                  </a:rPr>
                  <a:t> satisfies property (1), then the data reconstruction is reasonable, i.e</a:t>
                </a:r>
                <a:r>
                  <a:rPr lang="en-US" sz="2800" dirty="0" smtClean="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d>
                          <m:dPr>
                            <m:begChr m:val="‖"/>
                            <m:endChr m:val="‖"/>
                            <m:ctrlPr>
                              <a:rPr lang="en-US" sz="2800" i="1">
                                <a:solidFill>
                                  <a:schemeClr val="tx1"/>
                                </a:solidFill>
                                <a:latin typeface="Cambria Math" panose="02040503050406030204" pitchFamily="18" charset="0"/>
                              </a:rPr>
                            </m:ctrlPr>
                          </m:d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𝑥</m:t>
                            </m:r>
                          </m:e>
                        </m:d>
                      </m:e>
                      <m:sub>
                        <m:r>
                          <a:rPr lang="en-US" sz="2800">
                            <a:solidFill>
                              <a:schemeClr val="tx1"/>
                            </a:solidFill>
                            <a:latin typeface="Cambria Math" panose="02040503050406030204" pitchFamily="18" charset="0"/>
                          </a:rPr>
                          <m:t>2</m:t>
                        </m:r>
                      </m:sub>
                    </m:sSub>
                    <m:r>
                      <a:rPr lang="en-US" sz="280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𝐶</m:t>
                        </m:r>
                      </m:e>
                      <m:sub>
                        <m:r>
                          <a:rPr lang="en-US" sz="2800">
                            <a:solidFill>
                              <a:schemeClr val="tx1"/>
                            </a:solidFill>
                            <a:latin typeface="Cambria Math" panose="02040503050406030204" pitchFamily="18" charset="0"/>
                          </a:rPr>
                          <m:t>0</m:t>
                        </m:r>
                      </m:sub>
                    </m:sSub>
                    <m:f>
                      <m:fPr>
                        <m:ctrlPr>
                          <a:rPr lang="en-US" sz="2800" i="1">
                            <a:solidFill>
                              <a:schemeClr val="tx1"/>
                            </a:solidFill>
                            <a:latin typeface="Cambria Math" panose="02040503050406030204" pitchFamily="18" charset="0"/>
                          </a:rPr>
                        </m:ctrlPr>
                      </m:fPr>
                      <m:num>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𝜎</m:t>
                            </m:r>
                          </m:e>
                          <m:sub>
                            <m:r>
                              <a:rPr lang="en-US" sz="2800" i="1">
                                <a:solidFill>
                                  <a:schemeClr val="tx1"/>
                                </a:solidFill>
                                <a:latin typeface="Cambria Math" panose="02040503050406030204" pitchFamily="18" charset="0"/>
                              </a:rPr>
                              <m:t>𝑘</m:t>
                            </m:r>
                          </m:sub>
                        </m:sSub>
                        <m:sSub>
                          <m:sSubPr>
                            <m:ctrlPr>
                              <a:rPr lang="en-US" sz="2800" i="1">
                                <a:solidFill>
                                  <a:schemeClr val="tx1"/>
                                </a:solidFill>
                                <a:latin typeface="Cambria Math" panose="02040503050406030204" pitchFamily="18" charset="0"/>
                              </a:rPr>
                            </m:ctrlPr>
                          </m:sSubPr>
                          <m:e>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e>
                            </m:d>
                          </m:e>
                          <m:sub>
                            <m:r>
                              <a:rPr lang="en-US" sz="2800">
                                <a:solidFill>
                                  <a:schemeClr val="tx1"/>
                                </a:solidFill>
                                <a:latin typeface="Cambria Math" panose="02040503050406030204" pitchFamily="18" charset="0"/>
                              </a:rPr>
                              <m:t>1</m:t>
                            </m:r>
                          </m:sub>
                        </m:sSub>
                      </m:num>
                      <m:den>
                        <m:rad>
                          <m:radPr>
                            <m:degHide m:val="on"/>
                            <m:ctrlPr>
                              <a:rPr lang="en-US" sz="2800" i="1">
                                <a:solidFill>
                                  <a:schemeClr val="tx1"/>
                                </a:solidFill>
                                <a:latin typeface="Cambria Math" panose="02040503050406030204" pitchFamily="18" charset="0"/>
                              </a:rPr>
                            </m:ctrlPr>
                          </m:radPr>
                          <m:deg/>
                          <m:e>
                            <m:r>
                              <a:rPr lang="en-US" sz="2800" i="1">
                                <a:solidFill>
                                  <a:schemeClr val="tx1"/>
                                </a:solidFill>
                                <a:latin typeface="Cambria Math" panose="02040503050406030204" pitchFamily="18" charset="0"/>
                              </a:rPr>
                              <m:t>𝑘</m:t>
                            </m:r>
                          </m:e>
                        </m:rad>
                      </m:den>
                    </m:f>
                  </m:oMath>
                </a14:m>
                <a:r>
                  <a:rPr lang="en-US" sz="2800" dirty="0">
                    <a:solidFill>
                      <a:schemeClr val="tx1"/>
                    </a:solidFill>
                  </a:rPr>
                  <a:t> </a:t>
                </a:r>
                <a:endParaRPr lang="en-US" sz="2800" dirty="0">
                  <a:solidFill>
                    <a:schemeClr val="tx1"/>
                  </a:solidFill>
                </a:endParaRPr>
              </a:p>
              <a:p>
                <a:pPr marL="342900" indent="-342900" algn="l">
                  <a:spcBef>
                    <a:spcPts val="600"/>
                  </a:spcBef>
                  <a:buFont typeface="Courier New" panose="02070309020205020404" pitchFamily="49" charset="0"/>
                  <a:buChar char="o"/>
                </a:pPr>
                <a:r>
                  <a:rPr lang="en-US" sz="2800" dirty="0">
                    <a:solidFill>
                      <a:schemeClr val="tx1"/>
                    </a:solidFill>
                  </a:rPr>
                  <a:t>Can we develop </a:t>
                </a:r>
                <a:r>
                  <a:rPr lang="en-US" sz="2800" dirty="0">
                    <a:solidFill>
                      <a:schemeClr val="tx1"/>
                    </a:solidFill>
                  </a:rPr>
                  <a:t>iterative space-partitioning CBDA algorithms that either converge to a fix point or generate estimates that are </a:t>
                </a:r>
                <a:r>
                  <a:rPr lang="en-US" sz="2800" i="1" dirty="0">
                    <a:solidFill>
                      <a:schemeClr val="tx1"/>
                    </a:solidFill>
                  </a:rPr>
                  <a:t>close</a:t>
                </a:r>
                <a:r>
                  <a:rPr lang="en-US" sz="2800" dirty="0">
                    <a:solidFill>
                      <a:schemeClr val="tx1"/>
                    </a:solidFill>
                  </a:rPr>
                  <a:t> to their corresponding inferential </a:t>
                </a:r>
                <a:r>
                  <a:rPr lang="en-US" sz="2800" dirty="0">
                    <a:solidFill>
                      <a:schemeClr val="tx1"/>
                    </a:solidFill>
                  </a:rPr>
                  <a:t>parameters?</a:t>
                </a:r>
                <a:endParaRPr lang="en-US" sz="2800" dirty="0">
                  <a:solidFill>
                    <a:schemeClr val="tx1"/>
                  </a:solidFill>
                </a:endParaRPr>
              </a:p>
            </p:txBody>
          </p:sp>
        </mc:Choice>
        <mc:Fallback>
          <p:sp>
            <p:nvSpPr>
              <p:cNvPr id="15" name="Content Placeholder 1"/>
              <p:cNvSpPr txBox="1">
                <a:spLocks noRot="1" noChangeAspect="1" noMove="1" noResize="1" noEditPoints="1" noAdjustHandles="1" noChangeArrowheads="1" noChangeShapeType="1" noTextEdit="1"/>
              </p:cNvSpPr>
              <p:nvPr/>
            </p:nvSpPr>
            <p:spPr bwMode="auto">
              <a:xfrm>
                <a:off x="152400" y="897994"/>
                <a:ext cx="12039600" cy="5462892"/>
              </a:xfrm>
              <a:prstGeom prst="rect">
                <a:avLst/>
              </a:prstGeom>
              <a:blipFill rotWithShape="0">
                <a:blip r:embed="rId3"/>
                <a:stretch>
                  <a:fillRect l="-911" t="-1004" r="-1418" b="-91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876301" y="72494"/>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30946787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1246910" y="131121"/>
            <a:ext cx="9013364"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400" dirty="0">
                <a:solidFill>
                  <a:schemeClr val="tx1"/>
                </a:solidFill>
              </a:rPr>
              <a:t>Acknowledgments </a:t>
            </a:r>
          </a:p>
        </p:txBody>
      </p:sp>
      <p:sp>
        <p:nvSpPr>
          <p:cNvPr id="15" name="Content Placeholder 1"/>
          <p:cNvSpPr txBox="1">
            <a:spLocks/>
          </p:cNvSpPr>
          <p:nvPr/>
        </p:nvSpPr>
        <p:spPr bwMode="auto">
          <a:xfrm>
            <a:off x="737755" y="876332"/>
            <a:ext cx="11159835" cy="36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algn="l"/>
            <a:r>
              <a:rPr lang="en-US" sz="2400" b="1" kern="0" dirty="0"/>
              <a:t>Funding</a:t>
            </a:r>
            <a:endParaRPr lang="en-US" sz="2400" kern="0" dirty="0"/>
          </a:p>
          <a:p>
            <a:pPr lvl="1" algn="l"/>
            <a:r>
              <a:rPr lang="en-US" sz="2400" kern="0" dirty="0"/>
              <a:t>NIH: P50 NS091856, P30 DK089503, </a:t>
            </a:r>
            <a:r>
              <a:rPr lang="en-US" sz="2400" kern="0" dirty="0" smtClean="0"/>
              <a:t>P30AG053760, P20 </a:t>
            </a:r>
            <a:r>
              <a:rPr lang="en-US" sz="2400" kern="0" dirty="0"/>
              <a:t>NR015331, U54 EB020406</a:t>
            </a:r>
          </a:p>
          <a:p>
            <a:pPr lvl="1" algn="l"/>
            <a:r>
              <a:rPr lang="en-US" sz="2400" kern="0" dirty="0"/>
              <a:t>NSF: </a:t>
            </a:r>
            <a:r>
              <a:rPr lang="en-US" sz="2400" kern="0" dirty="0" smtClean="0"/>
              <a:t>1636840, 1416953</a:t>
            </a:r>
            <a:r>
              <a:rPr lang="en-US" sz="2400" kern="0" dirty="0"/>
              <a:t>, 0716055, 1023115</a:t>
            </a:r>
          </a:p>
          <a:p>
            <a:pPr algn="l"/>
            <a:r>
              <a:rPr lang="en-US" sz="2400" b="1" kern="0" dirty="0"/>
              <a:t>Collaborators </a:t>
            </a:r>
          </a:p>
          <a:p>
            <a:pPr marL="461963" lvl="1" indent="-285750" algn="l">
              <a:buFont typeface="Arial" panose="020B0604020202020204" pitchFamily="34" charset="0"/>
              <a:buChar char="•"/>
            </a:pPr>
            <a:r>
              <a:rPr lang="en-US" sz="1600" b="1" kern="0" dirty="0"/>
              <a:t>SOCR</a:t>
            </a:r>
            <a:r>
              <a:rPr lang="en-US" sz="1600" kern="0" dirty="0"/>
              <a:t>: </a:t>
            </a:r>
            <a:r>
              <a:rPr lang="en-US" sz="1600" kern="0" dirty="0" err="1"/>
              <a:t>Alexandr</a:t>
            </a:r>
            <a:r>
              <a:rPr lang="en-US" sz="1600" kern="0" dirty="0"/>
              <a:t> Kalinin, </a:t>
            </a:r>
            <a:r>
              <a:rPr lang="en-US" sz="1600" kern="0" dirty="0" err="1"/>
              <a:t>Selvam</a:t>
            </a:r>
            <a:r>
              <a:rPr lang="en-US" sz="1600" kern="0" dirty="0"/>
              <a:t> </a:t>
            </a:r>
            <a:r>
              <a:rPr lang="en-US" sz="1600" kern="0" dirty="0" err="1"/>
              <a:t>Palanimalai</a:t>
            </a:r>
            <a:r>
              <a:rPr lang="en-US" sz="1600" kern="0" dirty="0"/>
              <a:t>, Syed Husain, Matt Leventhal, Ashwini </a:t>
            </a:r>
            <a:r>
              <a:rPr lang="en-US" sz="1600" kern="0" dirty="0" err="1"/>
              <a:t>Khare</a:t>
            </a:r>
            <a:r>
              <a:rPr lang="en-US" sz="1600" kern="0" dirty="0"/>
              <a:t>, Rami </a:t>
            </a:r>
            <a:r>
              <a:rPr lang="en-US" sz="1600" kern="0" dirty="0" err="1"/>
              <a:t>Elkest</a:t>
            </a:r>
            <a:r>
              <a:rPr lang="en-US" sz="1600" kern="0" dirty="0"/>
              <a:t>, Abhishek Chowdhury, Patrick Tan, Gary Chan, Andy Foglia, </a:t>
            </a:r>
            <a:r>
              <a:rPr lang="en-US" sz="1600" kern="0" dirty="0" err="1"/>
              <a:t>Pratyush</a:t>
            </a:r>
            <a:r>
              <a:rPr lang="en-US" sz="1600" kern="0" dirty="0"/>
              <a:t> </a:t>
            </a:r>
            <a:r>
              <a:rPr lang="en-US" sz="1600" kern="0" dirty="0" err="1"/>
              <a:t>Pati</a:t>
            </a:r>
            <a:r>
              <a:rPr lang="en-US" sz="1600" kern="0" dirty="0"/>
              <a:t>, Brian Zhang, Juana Sanchez, Dennis Pearl, Kyle </a:t>
            </a:r>
            <a:r>
              <a:rPr lang="en-US" sz="1600" kern="0" dirty="0" err="1"/>
              <a:t>Siegrist</a:t>
            </a:r>
            <a:r>
              <a:rPr lang="en-US" sz="1600" kern="0" dirty="0"/>
              <a:t>, Rob Gould, Jingshu Xu, Nellie </a:t>
            </a:r>
            <a:r>
              <a:rPr lang="en-US" sz="1600" kern="0" dirty="0" err="1"/>
              <a:t>Ponarul</a:t>
            </a:r>
            <a:r>
              <a:rPr lang="en-US" sz="1600" kern="0" dirty="0"/>
              <a:t>, Ming Tang, Asiyah Lin, Nicolas Christou</a:t>
            </a:r>
          </a:p>
          <a:p>
            <a:pPr marL="461963" lvl="1" indent="-285750" algn="l">
              <a:buFont typeface="Arial" panose="020B0604020202020204" pitchFamily="34" charset="0"/>
              <a:buChar char="•"/>
            </a:pPr>
            <a:r>
              <a:rPr lang="en-US" sz="1600" b="1" kern="0" dirty="0"/>
              <a:t>LONI/INI</a:t>
            </a:r>
            <a:r>
              <a:rPr lang="en-US" sz="1600" kern="0" dirty="0"/>
              <a:t>: Arthur Toga, Roger Woods, Jack Van Horn, </a:t>
            </a:r>
            <a:r>
              <a:rPr lang="en-US" sz="1600" kern="0" dirty="0" err="1"/>
              <a:t>Zhuowen</a:t>
            </a:r>
            <a:r>
              <a:rPr lang="en-US" sz="1600" kern="0" dirty="0"/>
              <a:t> </a:t>
            </a:r>
            <a:r>
              <a:rPr lang="en-US" sz="1600" kern="0" dirty="0" err="1"/>
              <a:t>Tu</a:t>
            </a:r>
            <a:r>
              <a:rPr lang="en-US" sz="1600" kern="0" dirty="0"/>
              <a:t>, </a:t>
            </a:r>
            <a:r>
              <a:rPr lang="en-US" sz="1600" kern="0" dirty="0" err="1"/>
              <a:t>Yonggang</a:t>
            </a:r>
            <a:r>
              <a:rPr lang="en-US" sz="1600" kern="0" dirty="0"/>
              <a:t> Shi, David Shattuck, Elizabeth Sowell, Katherine </a:t>
            </a:r>
            <a:r>
              <a:rPr lang="en-US" sz="1600" kern="0" dirty="0" err="1"/>
              <a:t>Narr</a:t>
            </a:r>
            <a:r>
              <a:rPr lang="en-US" sz="1600" kern="0" dirty="0"/>
              <a:t>, </a:t>
            </a:r>
            <a:r>
              <a:rPr lang="en-US" sz="1600" kern="0" dirty="0" err="1"/>
              <a:t>Anand</a:t>
            </a:r>
            <a:r>
              <a:rPr lang="en-US" sz="1600" kern="0" dirty="0"/>
              <a:t> Joshi, Shantanu Joshi, Paul Thompson, </a:t>
            </a:r>
            <a:r>
              <a:rPr lang="en-US" sz="1600" kern="0" dirty="0" err="1"/>
              <a:t>Luminita</a:t>
            </a:r>
            <a:r>
              <a:rPr lang="en-US" sz="1600" kern="0" dirty="0"/>
              <a:t> </a:t>
            </a:r>
            <a:r>
              <a:rPr lang="en-US" sz="1600" kern="0" dirty="0" err="1"/>
              <a:t>Vese</a:t>
            </a:r>
            <a:r>
              <a:rPr lang="en-US" sz="1600" kern="0" dirty="0"/>
              <a:t>, Stan </a:t>
            </a:r>
            <a:r>
              <a:rPr lang="en-US" sz="1600" kern="0" dirty="0" err="1"/>
              <a:t>Osher</a:t>
            </a:r>
            <a:r>
              <a:rPr lang="en-US" sz="1600" kern="0" dirty="0"/>
              <a:t>, Stefano </a:t>
            </a:r>
            <a:r>
              <a:rPr lang="en-US" sz="1600" kern="0" dirty="0" err="1"/>
              <a:t>Soatto</a:t>
            </a:r>
            <a:r>
              <a:rPr lang="en-US" sz="1600" kern="0" dirty="0"/>
              <a:t>, Seok Moon, </a:t>
            </a:r>
            <a:r>
              <a:rPr lang="en-US" sz="1600" kern="0" dirty="0" err="1"/>
              <a:t>Junning</a:t>
            </a:r>
            <a:r>
              <a:rPr lang="en-US" sz="1600" kern="0" dirty="0"/>
              <a:t> Li, Young Sung, Fabio Macciardi, Federica Torri, Carl </a:t>
            </a:r>
            <a:r>
              <a:rPr lang="en-US" sz="1600" kern="0" dirty="0" err="1"/>
              <a:t>Kesselman</a:t>
            </a:r>
            <a:r>
              <a:rPr lang="en-US" sz="1600" kern="0" dirty="0"/>
              <a:t>, </a:t>
            </a:r>
          </a:p>
          <a:p>
            <a:pPr marL="461963" lvl="1" indent="-285750" algn="l">
              <a:buFont typeface="Arial" panose="020B0604020202020204" pitchFamily="34" charset="0"/>
              <a:buChar char="•"/>
            </a:pPr>
            <a:r>
              <a:rPr lang="en-US" sz="1600" b="1" kern="0" dirty="0" err="1"/>
              <a:t>UMich</a:t>
            </a:r>
            <a:r>
              <a:rPr lang="en-US" sz="1600" b="1" kern="0" dirty="0"/>
              <a:t> AD/PD Centers</a:t>
            </a:r>
            <a:r>
              <a:rPr lang="en-US" sz="1600" kern="0" dirty="0"/>
              <a:t>: Cathie Spino, </a:t>
            </a:r>
            <a:r>
              <a:rPr lang="en-US" sz="1600" kern="0" dirty="0" smtClean="0"/>
              <a:t>Brian, Athey, </a:t>
            </a:r>
            <a:r>
              <a:rPr lang="en-US" sz="1600" kern="0" dirty="0" smtClean="0"/>
              <a:t>Hank Paulson, Ben </a:t>
            </a:r>
            <a:r>
              <a:rPr lang="en-US" sz="1600" kern="0" dirty="0"/>
              <a:t>Hampstead, Bill Dauer</a:t>
            </a: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3333" r="66474" b="73810"/>
          <a:stretch/>
        </p:blipFill>
        <p:spPr bwMode="auto">
          <a:xfrm>
            <a:off x="1797731" y="5344867"/>
            <a:ext cx="671992" cy="65187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C:\Users\Ivo\Desktop\Distributome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1617" y="4642634"/>
            <a:ext cx="571070" cy="5808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Ivo\Desktop\SOCR_3D_Logo_U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6556" y="6050918"/>
            <a:ext cx="680242" cy="55079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782901" y="4369734"/>
            <a:ext cx="7501540" cy="2919271"/>
            <a:chOff x="-67135" y="3967225"/>
            <a:chExt cx="8590448" cy="3385056"/>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35" y="3967225"/>
              <a:ext cx="8590448" cy="338505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318693">
              <a:off x="758811" y="4105917"/>
              <a:ext cx="3483354" cy="2192597"/>
            </a:xfrm>
            <a:prstGeom prst="rect">
              <a:avLst/>
            </a:prstGeom>
            <a:scene3d>
              <a:camera prst="isometricOffAxis2Left"/>
              <a:lightRig rig="threePt" dir="t"/>
            </a:scene3d>
          </p:spPr>
        </p:pic>
      </p:grpSp>
      <p:sp>
        <p:nvSpPr>
          <p:cNvPr id="2" name="TextBox 1"/>
          <p:cNvSpPr txBox="1"/>
          <p:nvPr/>
        </p:nvSpPr>
        <p:spPr>
          <a:xfrm>
            <a:off x="8848445" y="738688"/>
            <a:ext cx="3199722" cy="461665"/>
          </a:xfrm>
          <a:prstGeom prst="rect">
            <a:avLst/>
          </a:prstGeom>
          <a:noFill/>
        </p:spPr>
        <p:txBody>
          <a:bodyPr wrap="none" rtlCol="0">
            <a:spAutoFit/>
          </a:bodyPr>
          <a:lstStyle/>
          <a:p>
            <a:r>
              <a:rPr lang="en-US" sz="2400" b="1" u="sng" dirty="0"/>
              <a:t>http://SOCR.umich.edu</a:t>
            </a:r>
          </a:p>
        </p:txBody>
      </p:sp>
    </p:spTree>
    <p:extLst>
      <p:ext uri="{BB962C8B-B14F-4D97-AF65-F5344CB8AC3E}">
        <p14:creationId xmlns:p14="http://schemas.microsoft.com/office/powerpoint/2010/main" val="1949651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770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60970148"/>
              </p:ext>
            </p:extLst>
          </p:nvPr>
        </p:nvGraphicFramePr>
        <p:xfrm>
          <a:off x="1301750" y="1516856"/>
          <a:ext cx="10064750" cy="4274343"/>
        </p:xfrm>
        <a:graphic>
          <a:graphicData uri="http://schemas.openxmlformats.org/drawingml/2006/table">
            <a:tbl>
              <a:tblPr firstRow="1" firstCol="1" bandRow="1">
                <a:tableStyleId>{C083E6E3-FA7D-4D7B-A595-EF9225AFEA82}</a:tableStyleId>
              </a:tblPr>
              <a:tblGrid>
                <a:gridCol w="2000250"/>
                <a:gridCol w="2362200"/>
                <a:gridCol w="5702300"/>
              </a:tblGrid>
              <a:tr h="1424781">
                <a:tc>
                  <a:txBody>
                    <a:bodyPr/>
                    <a:lstStyle/>
                    <a:p>
                      <a:pPr marL="0" marR="0">
                        <a:spcBef>
                          <a:spcPts val="0"/>
                        </a:spcBef>
                        <a:spcAft>
                          <a:spcPts val="0"/>
                        </a:spcAft>
                      </a:pPr>
                      <a:r>
                        <a:rPr lang="en-US" sz="2800">
                          <a:effectLst/>
                        </a:rPr>
                        <a:t>11:00-11:10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2800" dirty="0" smtClean="0">
                          <a:effectLst/>
                        </a:rPr>
                        <a:t>Break</a:t>
                      </a: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spcBef>
                          <a:spcPts val="0"/>
                        </a:spcBef>
                        <a:spcAft>
                          <a:spcPts val="0"/>
                        </a:spcAft>
                      </a:pP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1424781">
                <a:tc>
                  <a:txBody>
                    <a:bodyPr/>
                    <a:lstStyle/>
                    <a:p>
                      <a:pPr marL="0" marR="0">
                        <a:spcBef>
                          <a:spcPts val="0"/>
                        </a:spcBef>
                        <a:spcAft>
                          <a:spcPts val="0"/>
                        </a:spcAft>
                      </a:pPr>
                      <a:r>
                        <a:rPr lang="en-US" sz="2800">
                          <a:effectLst/>
                        </a:rPr>
                        <a:t>11:10-12:10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800">
                          <a:effectLst/>
                        </a:rPr>
                        <a:t>Lightning Talks</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800">
                          <a:effectLst/>
                        </a:rPr>
                        <a:t>3-5 min Rapid-Fire talks from the Midwest Big Data Community</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1424781">
                <a:tc>
                  <a:txBody>
                    <a:bodyPr/>
                    <a:lstStyle/>
                    <a:p>
                      <a:pPr marL="0" marR="0">
                        <a:spcBef>
                          <a:spcPts val="0"/>
                        </a:spcBef>
                        <a:spcAft>
                          <a:spcPts val="0"/>
                        </a:spcAft>
                      </a:pPr>
                      <a:r>
                        <a:rPr lang="en-US" sz="2800">
                          <a:effectLst/>
                        </a:rPr>
                        <a:t>12:10-1:10</a:t>
                      </a:r>
                      <a:endParaRPr lang="en-US"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2800" dirty="0">
                          <a:effectLst/>
                        </a:rPr>
                        <a:t>Lunch </a:t>
                      </a:r>
                      <a:r>
                        <a:rPr lang="en-US" sz="2800" dirty="0" smtClean="0">
                          <a:effectLst/>
                        </a:rPr>
                        <a:t>Break</a:t>
                      </a: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spcBef>
                          <a:spcPts val="0"/>
                        </a:spcBef>
                        <a:spcAft>
                          <a:spcPts val="0"/>
                        </a:spcAft>
                      </a:pPr>
                      <a:endParaRPr lang="en-US" sz="2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5083962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798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1" y="128058"/>
            <a:ext cx="9982199" cy="1325563"/>
          </a:xfrm>
        </p:spPr>
        <p:txBody>
          <a:bodyPr>
            <a:normAutofit/>
          </a:bodyPr>
          <a:lstStyle/>
          <a:p>
            <a:pPr algn="ctr"/>
            <a:r>
              <a:rPr lang="en-US" sz="7200" b="1" dirty="0"/>
              <a:t>Post-conference Evaluation</a:t>
            </a:r>
          </a:p>
        </p:txBody>
      </p:sp>
      <p:sp>
        <p:nvSpPr>
          <p:cNvPr id="4" name="Content Placeholder 3"/>
          <p:cNvSpPr>
            <a:spLocks noGrp="1"/>
          </p:cNvSpPr>
          <p:nvPr>
            <p:ph idx="1"/>
          </p:nvPr>
        </p:nvSpPr>
        <p:spPr>
          <a:xfrm>
            <a:off x="252589" y="1791757"/>
            <a:ext cx="6795911" cy="2424643"/>
          </a:xfrm>
        </p:spPr>
        <p:txBody>
          <a:bodyPr>
            <a:noAutofit/>
          </a:bodyPr>
          <a:lstStyle/>
          <a:p>
            <a:pPr>
              <a:lnSpc>
                <a:spcPct val="100000"/>
              </a:lnSpc>
              <a:spcBef>
                <a:spcPts val="0"/>
              </a:spcBef>
            </a:pPr>
            <a:r>
              <a:rPr lang="en-US" dirty="0"/>
              <a:t>After the completion of the workshop, all attendees are asked to anonymously complete the </a:t>
            </a:r>
            <a:r>
              <a:rPr lang="en-US" dirty="0" smtClean="0"/>
              <a:t>web-based workshop </a:t>
            </a:r>
            <a:r>
              <a:rPr lang="en-US" dirty="0"/>
              <a:t>evaluation </a:t>
            </a:r>
            <a:r>
              <a:rPr lang="en-US" dirty="0" smtClean="0"/>
              <a:t>form. The </a:t>
            </a:r>
            <a:r>
              <a:rPr lang="en-US" dirty="0"/>
              <a:t>aggregate results of this evaluation will be used to improve, enhance and expand future ACNN training events, activities and </a:t>
            </a:r>
            <a:r>
              <a:rPr lang="en-US" dirty="0" err="1"/>
              <a:t>bootcamps</a:t>
            </a:r>
            <a:r>
              <a:rPr lang="en-US" dirty="0"/>
              <a:t>. The sponsors will also be informed of the summative workshop evaluation </a:t>
            </a:r>
            <a:r>
              <a:rPr lang="en-US" dirty="0" smtClean="0"/>
              <a:t>results</a:t>
            </a:r>
          </a:p>
          <a:p>
            <a:pPr>
              <a:lnSpc>
                <a:spcPct val="100000"/>
              </a:lnSpc>
              <a:spcBef>
                <a:spcPts val="0"/>
              </a:spcBef>
            </a:pPr>
            <a:endParaRPr lang="en-US" dirty="0"/>
          </a:p>
          <a:p>
            <a:pPr>
              <a:lnSpc>
                <a:spcPct val="100000"/>
              </a:lnSpc>
              <a:spcBef>
                <a:spcPts val="0"/>
              </a:spcBef>
            </a:pPr>
            <a:r>
              <a:rPr lang="en-US" dirty="0">
                <a:hlinkClick r:id="rId2"/>
              </a:rPr>
              <a:t>http://</a:t>
            </a:r>
            <a:r>
              <a:rPr lang="en-US" dirty="0" smtClean="0">
                <a:hlinkClick r:id="rId2"/>
              </a:rPr>
              <a:t>goo.gl/forms/qSI6PGiN4PfTs6Fg1</a:t>
            </a:r>
            <a:r>
              <a:rPr lang="en-US" dirty="0" smtClean="0"/>
              <a:t> </a:t>
            </a:r>
          </a:p>
          <a:p>
            <a:pPr>
              <a:lnSpc>
                <a:spcPct val="100000"/>
              </a:lnSpc>
              <a:spcBef>
                <a:spcPts val="0"/>
              </a:spcBef>
            </a:pPr>
            <a:endParaRPr lang="en-US" dirty="0"/>
          </a:p>
          <a:p>
            <a:pPr marL="0" indent="0">
              <a:lnSpc>
                <a:spcPct val="100000"/>
              </a:lnSpc>
              <a:spcBef>
                <a:spcPts val="0"/>
              </a:spcBef>
              <a:buNone/>
            </a:pPr>
            <a:endParaRPr lang="en-US" dirty="0" smtClean="0"/>
          </a:p>
        </p:txBody>
      </p:sp>
      <p:pic>
        <p:nvPicPr>
          <p:cNvPr id="5" name="Picture 4"/>
          <p:cNvPicPr>
            <a:picLocks noChangeAspect="1"/>
          </p:cNvPicPr>
          <p:nvPr/>
        </p:nvPicPr>
        <p:blipFill rotWithShape="1">
          <a:blip r:embed="rId3"/>
          <a:srcRect l="20555" t="11728" r="16667" b="4322"/>
          <a:stretch/>
        </p:blipFill>
        <p:spPr>
          <a:xfrm>
            <a:off x="6067132" y="1275821"/>
            <a:ext cx="6239168" cy="4693179"/>
          </a:xfrm>
          <a:prstGeom prst="rect">
            <a:avLst/>
          </a:prstGeom>
          <a:scene3d>
            <a:camera prst="perspectiveContrastingLeftFacing"/>
            <a:lightRig rig="threePt" dir="t"/>
          </a:scene3d>
          <a:sp3d>
            <a:bevelT prst="angle"/>
          </a:sp3d>
        </p:spPr>
      </p:pic>
    </p:spTree>
    <p:extLst>
      <p:ext uri="{BB962C8B-B14F-4D97-AF65-F5344CB8AC3E}">
        <p14:creationId xmlns:p14="http://schemas.microsoft.com/office/powerpoint/2010/main" val="52934015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19839038"/>
              </p:ext>
            </p:extLst>
          </p:nvPr>
        </p:nvGraphicFramePr>
        <p:xfrm>
          <a:off x="444500" y="345916"/>
          <a:ext cx="11391900" cy="6278053"/>
        </p:xfrm>
        <a:graphic>
          <a:graphicData uri="http://schemas.openxmlformats.org/drawingml/2006/table">
            <a:tbl>
              <a:tblPr firstRow="1" firstCol="1" bandRow="1">
                <a:tableStyleId>{C083E6E3-FA7D-4D7B-A595-EF9225AFEA82}</a:tableStyleId>
              </a:tblPr>
              <a:tblGrid>
                <a:gridCol w="1954661"/>
                <a:gridCol w="3456663"/>
                <a:gridCol w="5980576"/>
              </a:tblGrid>
              <a:tr h="3098478">
                <a:tc>
                  <a:txBody>
                    <a:bodyPr/>
                    <a:lstStyle/>
                    <a:p>
                      <a:pPr marL="0" marR="0">
                        <a:spcBef>
                          <a:spcPts val="0"/>
                        </a:spcBef>
                        <a:spcAft>
                          <a:spcPts val="0"/>
                        </a:spcAft>
                      </a:pPr>
                      <a:r>
                        <a:rPr lang="en-US" sz="2600">
                          <a:effectLst/>
                        </a:rPr>
                        <a:t>1:10-2:40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b="0" dirty="0">
                          <a:effectLst/>
                        </a:rPr>
                        <a:t>Unconference Breakout Sessions (3 consecutive slots of 30-min each). Participants are encouraged to lead breakouts and mix with </a:t>
                      </a:r>
                      <a:r>
                        <a:rPr lang="en-US" sz="2600" b="0" dirty="0" smtClean="0">
                          <a:effectLst/>
                        </a:rPr>
                        <a:t>others</a:t>
                      </a:r>
                      <a:endParaRPr lang="en-US" sz="26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000" dirty="0">
                          <a:effectLst/>
                        </a:rPr>
                        <a:t>Informal self-organized sessions (30-minutes each), round-robin rotations: Brain structure, Function, Diffusion, Physiology; File Formats; Pipeline workflow Environments; Cloud Services: JIRA, GitHub, Trello, AWS, MapReduce, Hadoop; Driving Biomedical/Healthcare Challenges, etc.</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75393">
                <a:tc>
                  <a:txBody>
                    <a:bodyPr/>
                    <a:lstStyle/>
                    <a:p>
                      <a:pPr marL="0" marR="0">
                        <a:spcBef>
                          <a:spcPts val="0"/>
                        </a:spcBef>
                        <a:spcAft>
                          <a:spcPts val="0"/>
                        </a:spcAft>
                      </a:pPr>
                      <a:r>
                        <a:rPr lang="en-US" sz="2600">
                          <a:effectLst/>
                        </a:rPr>
                        <a:t>2:40-2:50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2600" b="0" dirty="0" smtClean="0">
                          <a:effectLst/>
                        </a:rPr>
                        <a:t>Break</a:t>
                      </a:r>
                      <a:endParaRPr lang="en-US" sz="26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spcBef>
                          <a:spcPts val="0"/>
                        </a:spcBef>
                        <a:spcAft>
                          <a:spcPts val="0"/>
                        </a:spcAft>
                      </a:pP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12827">
                <a:tc rowSpan="7">
                  <a:txBody>
                    <a:bodyPr/>
                    <a:lstStyle/>
                    <a:p>
                      <a:pPr marL="0" marR="0">
                        <a:spcBef>
                          <a:spcPts val="0"/>
                        </a:spcBef>
                        <a:spcAft>
                          <a:spcPts val="0"/>
                        </a:spcAft>
                      </a:pPr>
                      <a:r>
                        <a:rPr lang="en-US" sz="2600">
                          <a:effectLst/>
                        </a:rPr>
                        <a:t>2:50-3:30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rowSpan="7">
                  <a:txBody>
                    <a:bodyPr/>
                    <a:lstStyle/>
                    <a:p>
                      <a:pPr marL="0" marR="0">
                        <a:spcBef>
                          <a:spcPts val="0"/>
                        </a:spcBef>
                        <a:spcAft>
                          <a:spcPts val="0"/>
                        </a:spcAft>
                      </a:pPr>
                      <a:r>
                        <a:rPr lang="en-US" sz="2600" b="0" dirty="0">
                          <a:effectLst/>
                        </a:rPr>
                        <a:t>Breakout sessions reports</a:t>
                      </a:r>
                      <a:endParaRPr lang="en-US" sz="26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000" dirty="0">
                          <a:effectLst/>
                        </a:rPr>
                        <a:t>Analytics Pipelines Tools/Services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12827">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000" dirty="0">
                          <a:effectLst/>
                        </a:rPr>
                        <a:t>Challenges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12827">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000" dirty="0">
                          <a:effectLst/>
                        </a:rPr>
                        <a:t>Known Solutions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476689">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000" dirty="0">
                          <a:effectLst/>
                        </a:rPr>
                        <a:t>Predictive analytics - methods, tools, protocols, workflows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476689">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000" dirty="0">
                          <a:effectLst/>
                        </a:rPr>
                        <a:t>Provenance (data, protocols, results, reproducibility or research findings)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12827">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000">
                          <a:effectLst/>
                        </a:rPr>
                        <a:t>Computational Neuroscience Methods</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12827">
                <a:tc vMerge="1">
                  <a:txBody>
                    <a:bodyPr/>
                    <a:lstStyle/>
                    <a:p>
                      <a:endParaRPr lang="en-US"/>
                    </a:p>
                  </a:txBody>
                  <a:tcPr/>
                </a:tc>
                <a:tc vMerge="1">
                  <a:txBody>
                    <a:bodyPr/>
                    <a:lstStyle/>
                    <a:p>
                      <a:endParaRPr lang="en-US" dirty="0"/>
                    </a:p>
                  </a:txBody>
                  <a:tcPr/>
                </a:tc>
                <a:tc>
                  <a:txBody>
                    <a:bodyPr/>
                    <a:lstStyle/>
                    <a:p>
                      <a:pPr marL="0" marR="0">
                        <a:spcBef>
                          <a:spcPts val="0"/>
                        </a:spcBef>
                        <a:spcAft>
                          <a:spcPts val="0"/>
                        </a:spcAft>
                      </a:pPr>
                      <a:r>
                        <a:rPr lang="en-US" sz="2000" dirty="0">
                          <a:effectLst/>
                        </a:rPr>
                        <a:t>Case-studies, data archives, Cloud Services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28388315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3591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19325901"/>
              </p:ext>
            </p:extLst>
          </p:nvPr>
        </p:nvGraphicFramePr>
        <p:xfrm>
          <a:off x="1225550" y="1410494"/>
          <a:ext cx="9671049" cy="4571405"/>
        </p:xfrm>
        <a:graphic>
          <a:graphicData uri="http://schemas.openxmlformats.org/drawingml/2006/table">
            <a:tbl>
              <a:tblPr firstRow="1" firstCol="1" bandRow="1">
                <a:tableStyleId>{C083E6E3-FA7D-4D7B-A595-EF9225AFEA82}</a:tableStyleId>
              </a:tblPr>
              <a:tblGrid>
                <a:gridCol w="1442174"/>
                <a:gridCol w="2015273"/>
                <a:gridCol w="6213602"/>
              </a:tblGrid>
              <a:tr h="1523802">
                <a:tc>
                  <a:txBody>
                    <a:bodyPr/>
                    <a:lstStyle/>
                    <a:p>
                      <a:pPr marL="0" marR="0">
                        <a:spcBef>
                          <a:spcPts val="0"/>
                        </a:spcBef>
                        <a:spcAft>
                          <a:spcPts val="0"/>
                        </a:spcAft>
                      </a:pPr>
                      <a:r>
                        <a:rPr lang="en-US" sz="2600">
                          <a:effectLst/>
                        </a:rPr>
                        <a:t>3:30-4:00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b="0">
                          <a:effectLst/>
                        </a:rPr>
                        <a:t>Live Demos</a:t>
                      </a:r>
                    </a:p>
                    <a:p>
                      <a:pPr marL="0" marR="0">
                        <a:spcBef>
                          <a:spcPts val="0"/>
                        </a:spcBef>
                        <a:spcAft>
                          <a:spcPts val="0"/>
                        </a:spcAft>
                      </a:pPr>
                      <a:r>
                        <a:rPr lang="en-US" sz="2600" b="0">
                          <a:effectLst/>
                        </a:rPr>
                        <a:t>Try-It-Now</a:t>
                      </a:r>
                      <a:endParaRPr lang="en-US" sz="26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b="0" dirty="0">
                          <a:effectLst/>
                        </a:rPr>
                        <a:t>Applications (brain mapping, imaging-genetics neurodegeneration)</a:t>
                      </a:r>
                      <a:endParaRPr lang="en-US" sz="26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3047603">
                <a:tc>
                  <a:txBody>
                    <a:bodyPr/>
                    <a:lstStyle/>
                    <a:p>
                      <a:pPr marL="0" marR="0">
                        <a:spcBef>
                          <a:spcPts val="0"/>
                        </a:spcBef>
                        <a:spcAft>
                          <a:spcPts val="0"/>
                        </a:spcAft>
                      </a:pPr>
                      <a:r>
                        <a:rPr lang="en-US" sz="2600">
                          <a:effectLst/>
                        </a:rPr>
                        <a:t>4:00 PM</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a:effectLst/>
                        </a:rPr>
                        <a:t>Conclusions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dirty="0">
                          <a:effectLst/>
                        </a:rPr>
                        <a:t>Workshop Evaluation (</a:t>
                      </a:r>
                      <a:r>
                        <a:rPr lang="en-US" sz="2600" u="sng" dirty="0">
                          <a:effectLst/>
                          <a:hlinkClick r:id="rId2"/>
                        </a:rPr>
                        <a:t>http://www.neurosciencenetwork.org/ACNN_Workshop_2016.html</a:t>
                      </a:r>
                      <a:r>
                        <a:rPr lang="en-US" sz="2600" dirty="0">
                          <a:effectLst/>
                        </a:rPr>
                        <a:t>).  Collaborations, joint papers, extramural grant opportunities, Shareable resources, Available </a:t>
                      </a:r>
                      <a:r>
                        <a:rPr lang="en-US" sz="2600" dirty="0" err="1">
                          <a:effectLst/>
                        </a:rPr>
                        <a:t>Webapps</a:t>
                      </a:r>
                      <a:r>
                        <a:rPr lang="en-US" sz="2600" dirty="0">
                          <a:effectLst/>
                        </a:rPr>
                        <a:t>, APIs, workflows</a:t>
                      </a:r>
                      <a:endParaRPr lang="en-US"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23796637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159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1" y="128058"/>
            <a:ext cx="9982199" cy="1147763"/>
          </a:xfrm>
        </p:spPr>
        <p:txBody>
          <a:bodyPr>
            <a:normAutofit/>
          </a:bodyPr>
          <a:lstStyle/>
          <a:p>
            <a:pPr algn="ctr"/>
            <a:r>
              <a:rPr lang="en-US" sz="7200" b="1" dirty="0"/>
              <a:t>Post-conference Evaluation</a:t>
            </a:r>
          </a:p>
        </p:txBody>
      </p:sp>
      <p:sp>
        <p:nvSpPr>
          <p:cNvPr id="4" name="Content Placeholder 3"/>
          <p:cNvSpPr>
            <a:spLocks noGrp="1"/>
          </p:cNvSpPr>
          <p:nvPr>
            <p:ph idx="1"/>
          </p:nvPr>
        </p:nvSpPr>
        <p:spPr>
          <a:xfrm>
            <a:off x="252589" y="1791757"/>
            <a:ext cx="6795911" cy="2424643"/>
          </a:xfrm>
        </p:spPr>
        <p:txBody>
          <a:bodyPr>
            <a:noAutofit/>
          </a:bodyPr>
          <a:lstStyle/>
          <a:p>
            <a:pPr>
              <a:lnSpc>
                <a:spcPct val="100000"/>
              </a:lnSpc>
              <a:spcBef>
                <a:spcPts val="0"/>
              </a:spcBef>
            </a:pPr>
            <a:r>
              <a:rPr lang="en-US" dirty="0" smtClean="0"/>
              <a:t>Please complete the anonymous web-based workshop </a:t>
            </a:r>
            <a:r>
              <a:rPr lang="en-US" dirty="0"/>
              <a:t>evaluation </a:t>
            </a:r>
            <a:r>
              <a:rPr lang="en-US" dirty="0" smtClean="0"/>
              <a:t>form. The </a:t>
            </a:r>
            <a:r>
              <a:rPr lang="en-US" dirty="0"/>
              <a:t>aggregate results of this evaluation will be used to improve, enhance and expand future ACNN training events, activities and </a:t>
            </a:r>
            <a:r>
              <a:rPr lang="en-US" dirty="0" err="1"/>
              <a:t>bootcamps</a:t>
            </a:r>
            <a:r>
              <a:rPr lang="en-US" dirty="0"/>
              <a:t>. The sponsors will also be informed of the summative workshop evaluation </a:t>
            </a:r>
            <a:r>
              <a:rPr lang="en-US" dirty="0" smtClean="0"/>
              <a:t>results</a:t>
            </a:r>
          </a:p>
          <a:p>
            <a:pPr>
              <a:lnSpc>
                <a:spcPct val="100000"/>
              </a:lnSpc>
              <a:spcBef>
                <a:spcPts val="0"/>
              </a:spcBef>
            </a:pPr>
            <a:endParaRPr lang="en-US" dirty="0"/>
          </a:p>
          <a:p>
            <a:pPr>
              <a:lnSpc>
                <a:spcPct val="100000"/>
              </a:lnSpc>
              <a:spcBef>
                <a:spcPts val="0"/>
              </a:spcBef>
            </a:pPr>
            <a:r>
              <a:rPr lang="en-US" dirty="0">
                <a:hlinkClick r:id="rId2"/>
              </a:rPr>
              <a:t>http://</a:t>
            </a:r>
            <a:r>
              <a:rPr lang="en-US" dirty="0" smtClean="0">
                <a:hlinkClick r:id="rId2"/>
              </a:rPr>
              <a:t>goo.gl/forms/qSI6PGiN4PfTs6Fg1</a:t>
            </a:r>
            <a:r>
              <a:rPr lang="en-US" dirty="0" smtClean="0"/>
              <a:t> </a:t>
            </a:r>
          </a:p>
          <a:p>
            <a:pPr>
              <a:lnSpc>
                <a:spcPct val="100000"/>
              </a:lnSpc>
              <a:spcBef>
                <a:spcPts val="0"/>
              </a:spcBef>
            </a:pPr>
            <a:endParaRPr lang="en-US" dirty="0"/>
          </a:p>
          <a:p>
            <a:pPr marL="0" indent="0">
              <a:lnSpc>
                <a:spcPct val="100000"/>
              </a:lnSpc>
              <a:spcBef>
                <a:spcPts val="0"/>
              </a:spcBef>
              <a:buNone/>
            </a:pPr>
            <a:endParaRPr lang="en-US" dirty="0" smtClean="0"/>
          </a:p>
        </p:txBody>
      </p:sp>
      <p:pic>
        <p:nvPicPr>
          <p:cNvPr id="5" name="Picture 4"/>
          <p:cNvPicPr>
            <a:picLocks noChangeAspect="1"/>
          </p:cNvPicPr>
          <p:nvPr/>
        </p:nvPicPr>
        <p:blipFill rotWithShape="1">
          <a:blip r:embed="rId3"/>
          <a:srcRect l="20555" t="11728" r="16667" b="4322"/>
          <a:stretch/>
        </p:blipFill>
        <p:spPr>
          <a:xfrm>
            <a:off x="6067132" y="1275821"/>
            <a:ext cx="6239168" cy="4693179"/>
          </a:xfrm>
          <a:prstGeom prst="rect">
            <a:avLst/>
          </a:prstGeom>
          <a:scene3d>
            <a:camera prst="perspectiveContrastingLeftFacing"/>
            <a:lightRig rig="threePt" dir="t"/>
          </a:scene3d>
          <a:sp3d>
            <a:bevelT prst="angle"/>
          </a:sp3d>
        </p:spPr>
      </p:pic>
    </p:spTree>
    <p:extLst>
      <p:ext uri="{BB962C8B-B14F-4D97-AF65-F5344CB8AC3E}">
        <p14:creationId xmlns:p14="http://schemas.microsoft.com/office/powerpoint/2010/main" val="381792299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9"/>
            <a:ext cx="11252200" cy="979488"/>
          </a:xfrm>
        </p:spPr>
        <p:txBody>
          <a:bodyPr>
            <a:normAutofit fontScale="90000"/>
          </a:bodyPr>
          <a:lstStyle/>
          <a:p>
            <a:pPr algn="ctr"/>
            <a:r>
              <a:rPr lang="en-US" sz="7200" b="1" dirty="0" smtClean="0"/>
              <a:t>Workshop Sponsors</a:t>
            </a:r>
            <a:endParaRPr lang="en-US" sz="7200" b="1" dirty="0"/>
          </a:p>
        </p:txBody>
      </p:sp>
      <p:graphicFrame>
        <p:nvGraphicFramePr>
          <p:cNvPr id="5" name="Table 4"/>
          <p:cNvGraphicFramePr>
            <a:graphicFrameLocks noGrp="1"/>
          </p:cNvGraphicFramePr>
          <p:nvPr>
            <p:extLst/>
          </p:nvPr>
        </p:nvGraphicFramePr>
        <p:xfrm>
          <a:off x="6167966" y="2813038"/>
          <a:ext cx="5881689" cy="541581"/>
        </p:xfrm>
        <a:graphic>
          <a:graphicData uri="http://schemas.openxmlformats.org/drawingml/2006/table">
            <a:tbl>
              <a:tblPr firstRow="1" firstCol="1" bandRow="1">
                <a:tableStyleId>{C083E6E3-FA7D-4D7B-A595-EF9225AFEA82}</a:tableStyleId>
              </a:tblPr>
              <a:tblGrid>
                <a:gridCol w="1253403"/>
                <a:gridCol w="3147998"/>
                <a:gridCol w="1480288"/>
              </a:tblGrid>
              <a:tr h="541581">
                <a:tc>
                  <a:txBody>
                    <a:bodyPr/>
                    <a:lstStyle/>
                    <a:p>
                      <a:pPr marL="0" marR="0" algn="ctr">
                        <a:spcBef>
                          <a:spcPts val="0"/>
                        </a:spcBef>
                        <a:spcAft>
                          <a:spcPts val="0"/>
                        </a:spcAft>
                      </a:pPr>
                      <a:endParaRPr lang="en-US" sz="11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dirty="0">
                          <a:effectLst/>
                        </a:rPr>
                        <a:t>High-performance Big Data (</a:t>
                      </a:r>
                      <a:r>
                        <a:rPr lang="en-US" sz="1400" dirty="0" err="1">
                          <a:effectLst/>
                        </a:rPr>
                        <a:t>HiBD</a:t>
                      </a:r>
                      <a:r>
                        <a:rPr lang="en-US" sz="1400" dirty="0">
                          <a:effectLst/>
                        </a:rPr>
                        <a:t>)</a:t>
                      </a:r>
                      <a:endParaRPr lang="en-US" sz="1050" dirty="0">
                        <a:effectLst/>
                      </a:endParaRPr>
                    </a:p>
                    <a:p>
                      <a:pPr marL="0" marR="0" algn="ctr">
                        <a:spcBef>
                          <a:spcPts val="0"/>
                        </a:spcBef>
                        <a:spcAft>
                          <a:spcPts val="0"/>
                        </a:spcAft>
                      </a:pPr>
                      <a:r>
                        <a:rPr lang="en-US" sz="1400" u="sng" dirty="0">
                          <a:effectLst/>
                          <a:hlinkClick r:id="rId2"/>
                        </a:rPr>
                        <a:t>Network-Based Computing Laboratory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11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pic>
        <p:nvPicPr>
          <p:cNvPr id="5128" name="Picture 8" descr="nsf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966" y="1125336"/>
            <a:ext cx="4261131" cy="776506"/>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l="1819" t="11134" r="3831" b="65520"/>
          <a:stretch>
            <a:fillRect/>
          </a:stretch>
        </p:blipFill>
        <p:spPr bwMode="auto">
          <a:xfrm>
            <a:off x="6167966" y="1975598"/>
            <a:ext cx="4902699" cy="6753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IDASsignature-acronym-whit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7792" y="3531939"/>
            <a:ext cx="5225698" cy="68648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6257792" y="2822662"/>
            <a:ext cx="5667507" cy="498090"/>
            <a:chOff x="6257792" y="2708362"/>
            <a:chExt cx="5667507" cy="498090"/>
          </a:xfrm>
        </p:grpSpPr>
        <p:pic>
          <p:nvPicPr>
            <p:cNvPr id="5123" name="Picture 10" descr="HiB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42132" y="2708362"/>
              <a:ext cx="783167" cy="49809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9" descr="OSU Logo"/>
            <p:cNvPicPr>
              <a:picLocks noChangeAspect="1" noChangeArrowheads="1"/>
            </p:cNvPicPr>
            <p:nvPr/>
          </p:nvPicPr>
          <p:blipFill>
            <a:blip r:embed="rId7" cstate="print">
              <a:extLst>
                <a:ext uri="{28A0092B-C50C-407E-A947-70E740481C1C}">
                  <a14:useLocalDpi xmlns:a14="http://schemas.microsoft.com/office/drawing/2010/main" val="0"/>
                </a:ext>
              </a:extLst>
            </a:blip>
            <a:srcRect t="2" b="4922"/>
            <a:stretch>
              <a:fillRect/>
            </a:stretch>
          </p:blipFill>
          <p:spPr bwMode="auto">
            <a:xfrm>
              <a:off x="6257792" y="2732787"/>
              <a:ext cx="735145" cy="473665"/>
            </a:xfrm>
            <a:prstGeom prst="rect">
              <a:avLst/>
            </a:prstGeom>
            <a:noFill/>
            <a:extLst>
              <a:ext uri="{909E8E84-426E-40DD-AFC4-6F175D3DCCD1}">
                <a14:hiddenFill xmlns:a14="http://schemas.microsoft.com/office/drawing/2010/main">
                  <a:solidFill>
                    <a:srgbClr val="FFFFFF"/>
                  </a:solidFill>
                </a14:hiddenFill>
              </a:ext>
            </a:extLst>
          </p:spPr>
        </p:pic>
      </p:grpSp>
      <p:pic>
        <p:nvPicPr>
          <p:cNvPr id="5121" name="Picture 1" descr="MIDASsignature-acronym-whit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7792" y="5135157"/>
            <a:ext cx="3923945" cy="68689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6257792" y="4369091"/>
            <a:ext cx="4361922" cy="660723"/>
            <a:chOff x="5357812" y="4860396"/>
            <a:chExt cx="4725988" cy="972645"/>
          </a:xfrm>
        </p:grpSpPr>
        <p:pic>
          <p:nvPicPr>
            <p:cNvPr id="5124" name="Picture 4" descr="MIDASsignature-acronym-whit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7812" y="4860396"/>
              <a:ext cx="4725988" cy="97264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2"/>
            <p:cNvSpPr txBox="1">
              <a:spLocks noChangeArrowheads="1"/>
            </p:cNvSpPr>
            <p:nvPr/>
          </p:nvSpPr>
          <p:spPr bwMode="auto">
            <a:xfrm>
              <a:off x="5357812" y="5013842"/>
              <a:ext cx="4627563"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FFFFFF"/>
                  </a:solidFill>
                  <a:effectLst/>
                  <a:latin typeface="Arial" panose="020B0604020202020204" pitchFamily="34" charset="0"/>
                  <a:ea typeface="Calibri" panose="020F0502020204030204" pitchFamily="34" charset="0"/>
                  <a:cs typeface="Arial" panose="020B0604020202020204" pitchFamily="34" charset="0"/>
                </a:rPr>
                <a:t>Imaging Research Facility </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FFFFFF"/>
                  </a:solidFill>
                  <a:effectLst/>
                  <a:latin typeface="Arial" panose="020B0604020202020204" pitchFamily="34" charset="0"/>
                  <a:ea typeface="Calibri" panose="020F0502020204030204" pitchFamily="34" charset="0"/>
                  <a:cs typeface="Arial" panose="020B0604020202020204" pitchFamily="34" charset="0"/>
                </a:rPr>
                <a:t>Indiana University Bloomington </a:t>
              </a:r>
              <a:endParaRPr kumimoji="0" lang="en-US" altLang="en-US" sz="600" b="0" i="0" u="none" strike="noStrike" cap="none" normalizeH="0" baseline="0" dirty="0" smtClean="0">
                <a:ln>
                  <a:noFill/>
                </a:ln>
                <a:solidFill>
                  <a:schemeClr val="tx1"/>
                </a:solidFill>
                <a:effectLst/>
              </a:endParaRPr>
            </a:p>
          </p:txBody>
        </p:sp>
      </p:grpSp>
      <p:sp>
        <p:nvSpPr>
          <p:cNvPr id="7" name="Rectangle 9"/>
          <p:cNvSpPr>
            <a:spLocks noChangeArrowheads="1"/>
          </p:cNvSpPr>
          <p:nvPr/>
        </p:nvSpPr>
        <p:spPr bwMode="auto">
          <a:xfrm>
            <a:off x="1081661" y="1309918"/>
            <a:ext cx="35958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National Science Foundation</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hlinkClick r:id="rId10"/>
              </a:rPr>
              <a:t>http://www.nsf.gov</a:t>
            </a:r>
            <a:r>
              <a:rPr kumimoji="0" lang="en-US" altLang="en-US" b="0" i="0" u="none" strike="noStrike" cap="none" normalizeH="0" baseline="0" dirty="0" smtClean="0">
                <a:ln>
                  <a:noFill/>
                </a:ln>
                <a:solidFill>
                  <a:schemeClr val="tx1"/>
                </a:solidFill>
                <a:effectLst/>
                <a:latin typeface="Arial" panose="020B0604020202020204" pitchFamily="34" charset="0"/>
              </a:rPr>
              <a:t> </a:t>
            </a:r>
          </a:p>
        </p:txBody>
      </p:sp>
      <p:sp>
        <p:nvSpPr>
          <p:cNvPr id="8" name="Rectangle 10"/>
          <p:cNvSpPr>
            <a:spLocks noChangeArrowheads="1"/>
          </p:cNvSpPr>
          <p:nvPr/>
        </p:nvSpPr>
        <p:spPr bwMode="auto">
          <a:xfrm>
            <a:off x="1059784" y="2072781"/>
            <a:ext cx="32496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Midwest Big Data Hub</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11"/>
              </a:rPr>
              <a:t>http://MidwestBigDataHub.org</a:t>
            </a:r>
            <a:endParaRPr kumimoji="0" lang="en-US" altLang="en-US" b="0" i="0" u="none" strike="noStrike" cap="none" normalizeH="0" baseline="0" dirty="0" smtClean="0">
              <a:ln>
                <a:noFill/>
              </a:ln>
              <a:solidFill>
                <a:schemeClr val="tx1"/>
              </a:solidFill>
              <a:effectLst/>
            </a:endParaRPr>
          </a:p>
        </p:txBody>
      </p:sp>
      <p:sp>
        <p:nvSpPr>
          <p:cNvPr id="9" name="Rectangle 11"/>
          <p:cNvSpPr>
            <a:spLocks noChangeArrowheads="1"/>
          </p:cNvSpPr>
          <p:nvPr/>
        </p:nvSpPr>
        <p:spPr bwMode="auto">
          <a:xfrm>
            <a:off x="1058308" y="3573177"/>
            <a:ext cx="51603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a:t>
            </a: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Michigan Institute for Data Science (MIDAS)</a:t>
            </a:r>
            <a:endParaRPr lang="en-US" altLang="en-US" b="1"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12"/>
              </a:rPr>
              <a:t>http://midas.umich.edu</a:t>
            </a:r>
            <a:r>
              <a:rPr kumimoji="0" lang="en-US" altLang="en-US"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p:txBody>
      </p:sp>
      <p:sp>
        <p:nvSpPr>
          <p:cNvPr id="10" name="Rectangle 12"/>
          <p:cNvSpPr>
            <a:spLocks noChangeArrowheads="1"/>
          </p:cNvSpPr>
          <p:nvPr/>
        </p:nvSpPr>
        <p:spPr bwMode="auto">
          <a:xfrm>
            <a:off x="1031563" y="4383483"/>
            <a:ext cx="47115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Indiana Imaging Research Facility (IRF)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hlinkClick r:id="rId13"/>
              </a:rPr>
              <a:t>https://www.indiana.edu/~irf/home</a:t>
            </a:r>
            <a:endParaRPr kumimoji="0" lang="en-US" altLang="en-US" b="0" i="0" u="none" strike="noStrike" cap="none" normalizeH="0" baseline="0" dirty="0" smtClean="0">
              <a:ln>
                <a:noFill/>
              </a:ln>
              <a:solidFill>
                <a:schemeClr val="tx1"/>
              </a:solidFill>
              <a:effectLst/>
            </a:endParaRPr>
          </a:p>
        </p:txBody>
      </p:sp>
      <p:sp>
        <p:nvSpPr>
          <p:cNvPr id="11" name="Rectangle 14"/>
          <p:cNvSpPr>
            <a:spLocks noChangeArrowheads="1"/>
          </p:cNvSpPr>
          <p:nvPr/>
        </p:nvSpPr>
        <p:spPr bwMode="auto">
          <a:xfrm>
            <a:off x="1109663" y="53255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5"/>
          <p:cNvSpPr>
            <a:spLocks noChangeArrowheads="1"/>
          </p:cNvSpPr>
          <p:nvPr/>
        </p:nvSpPr>
        <p:spPr bwMode="auto">
          <a:xfrm>
            <a:off x="1110379" y="2766555"/>
            <a:ext cx="34932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OSU </a:t>
            </a:r>
            <a:r>
              <a:rPr kumimoji="0" lang="en-US" altLang="en-US"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Network Based Computing</a:t>
            </a:r>
            <a:endParaRPr lang="en-US" altLang="en-US" b="1"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2"/>
              </a:rPr>
              <a:t>http://nowlab.cse.ohio-state.edu</a:t>
            </a:r>
            <a:endParaRPr kumimoji="0" lang="en-US" altLang="en-US" b="0" i="0" u="none" strike="noStrike" cap="none" normalizeH="0" baseline="0" dirty="0" smtClean="0">
              <a:ln>
                <a:noFill/>
              </a:ln>
              <a:solidFill>
                <a:schemeClr val="tx1"/>
              </a:solidFill>
              <a:effectLst/>
            </a:endParaRPr>
          </a:p>
        </p:txBody>
      </p:sp>
      <p:sp>
        <p:nvSpPr>
          <p:cNvPr id="13" name="Rectangle 16"/>
          <p:cNvSpPr>
            <a:spLocks noChangeArrowheads="1"/>
          </p:cNvSpPr>
          <p:nvPr/>
        </p:nvSpPr>
        <p:spPr bwMode="auto">
          <a:xfrm>
            <a:off x="1031563" y="5136403"/>
            <a:ext cx="4916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CWRU Biomedical and Healthcare Informatics</a:t>
            </a:r>
            <a:endParaRPr lang="en-US" altLang="en-US" b="1" dirty="0">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hlinkClick r:id="rId14"/>
              </a:rPr>
              <a:t>https://goo.gl/l19s07</a:t>
            </a:r>
            <a:r>
              <a:rPr kumimoji="0" lang="en-US" altLang="en-US"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21" name="Rectangle 16"/>
          <p:cNvSpPr>
            <a:spLocks noChangeArrowheads="1"/>
          </p:cNvSpPr>
          <p:nvPr/>
        </p:nvSpPr>
        <p:spPr bwMode="auto">
          <a:xfrm>
            <a:off x="1028599" y="5932423"/>
            <a:ext cx="47500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latin typeface="Arial" panose="020B0604020202020204" pitchFamily="34" charset="0"/>
                <a:ea typeface="Calibri" panose="020F0502020204030204" pitchFamily="34" charset="0"/>
                <a:cs typeface="Arial" panose="020B0604020202020204" pitchFamily="34" charset="0"/>
              </a:rPr>
              <a:t>Michigan Nutrition Obesity Research Center </a:t>
            </a:r>
            <a:endParaRPr lang="en-US" altLang="en-US" dirty="0" smtClean="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ea typeface="Calibri" panose="020F0502020204030204" pitchFamily="34" charset="0"/>
                <a:cs typeface="Arial" panose="020B0604020202020204" pitchFamily="34" charset="0"/>
              </a:rPr>
              <a:t>(</a:t>
            </a:r>
            <a:r>
              <a:rPr lang="en-US" altLang="en-US" dirty="0">
                <a:latin typeface="Arial" panose="020B0604020202020204" pitchFamily="34" charset="0"/>
                <a:ea typeface="Calibri" panose="020F0502020204030204" pitchFamily="34" charset="0"/>
                <a:cs typeface="Arial" panose="020B0604020202020204" pitchFamily="34" charset="0"/>
              </a:rPr>
              <a:t>MNORC) </a:t>
            </a:r>
            <a:r>
              <a:rPr lang="en-US" altLang="en-US" dirty="0">
                <a:latin typeface="Arial" panose="020B0604020202020204" pitchFamily="34" charset="0"/>
                <a:ea typeface="Calibri" panose="020F0502020204030204" pitchFamily="34" charset="0"/>
                <a:cs typeface="Arial" panose="020B0604020202020204" pitchFamily="34" charset="0"/>
                <a:hlinkClick r:id="rId15"/>
              </a:rPr>
              <a:t>http://</a:t>
            </a:r>
            <a:r>
              <a:rPr lang="en-US" altLang="en-US" dirty="0" smtClean="0">
                <a:latin typeface="Arial" panose="020B0604020202020204" pitchFamily="34" charset="0"/>
                <a:ea typeface="Calibri" panose="020F0502020204030204" pitchFamily="34" charset="0"/>
                <a:cs typeface="Arial" panose="020B0604020202020204" pitchFamily="34" charset="0"/>
                <a:hlinkClick r:id="rId15"/>
              </a:rPr>
              <a:t>mmoc.med.umich.edu</a:t>
            </a:r>
            <a:r>
              <a:rPr lang="en-US" altLang="en-US" dirty="0" smtClean="0">
                <a:latin typeface="Arial" panose="020B0604020202020204" pitchFamily="34" charset="0"/>
                <a:ea typeface="Calibri" panose="020F0502020204030204" pitchFamily="34" charset="0"/>
                <a:cs typeface="Arial" panose="020B0604020202020204" pitchFamily="34" charset="0"/>
              </a:rPr>
              <a:t> </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57792" y="5942206"/>
            <a:ext cx="2289960" cy="789948"/>
          </a:xfrm>
          <a:prstGeom prst="rect">
            <a:avLst/>
          </a:prstGeom>
        </p:spPr>
      </p:pic>
    </p:spTree>
    <p:extLst>
      <p:ext uri="{BB962C8B-B14F-4D97-AF65-F5344CB8AC3E}">
        <p14:creationId xmlns:p14="http://schemas.microsoft.com/office/powerpoint/2010/main" val="204037123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13" y="5083910"/>
            <a:ext cx="10962260" cy="1635049"/>
          </a:xfrm>
          <a:prstGeom prst="rect">
            <a:avLst/>
          </a:prstGeom>
        </p:spPr>
      </p:pic>
    </p:spTree>
    <p:extLst>
      <p:ext uri="{BB962C8B-B14F-4D97-AF65-F5344CB8AC3E}">
        <p14:creationId xmlns:p14="http://schemas.microsoft.com/office/powerpoint/2010/main" val="3489896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1" y="128058"/>
            <a:ext cx="11849099" cy="1325563"/>
          </a:xfrm>
        </p:spPr>
        <p:txBody>
          <a:bodyPr>
            <a:normAutofit/>
          </a:bodyPr>
          <a:lstStyle/>
          <a:p>
            <a:pPr algn="ctr"/>
            <a:r>
              <a:rPr lang="en-US" sz="7200" b="1" dirty="0" smtClean="0"/>
              <a:t>Open-Science Principles</a:t>
            </a:r>
            <a:endParaRPr lang="en-US" sz="7200" b="1" dirty="0"/>
          </a:p>
        </p:txBody>
      </p:sp>
      <p:sp>
        <p:nvSpPr>
          <p:cNvPr id="4" name="Content Placeholder 3"/>
          <p:cNvSpPr>
            <a:spLocks noGrp="1"/>
          </p:cNvSpPr>
          <p:nvPr>
            <p:ph idx="1"/>
          </p:nvPr>
        </p:nvSpPr>
        <p:spPr>
          <a:xfrm>
            <a:off x="417689" y="1563157"/>
            <a:ext cx="6973711" cy="5066243"/>
          </a:xfrm>
        </p:spPr>
        <p:txBody>
          <a:bodyPr>
            <a:noAutofit/>
          </a:bodyPr>
          <a:lstStyle/>
          <a:p>
            <a:pPr>
              <a:lnSpc>
                <a:spcPct val="100000"/>
              </a:lnSpc>
              <a:spcBef>
                <a:spcPts val="0"/>
              </a:spcBef>
            </a:pPr>
            <a:r>
              <a:rPr lang="en-US" sz="3200" dirty="0" smtClean="0"/>
              <a:t>Share resources</a:t>
            </a:r>
          </a:p>
          <a:p>
            <a:pPr>
              <a:lnSpc>
                <a:spcPct val="100000"/>
              </a:lnSpc>
              <a:spcBef>
                <a:spcPts val="0"/>
              </a:spcBef>
            </a:pPr>
            <a:r>
              <a:rPr lang="en-US" sz="3200" dirty="0" smtClean="0"/>
              <a:t>Collaborate </a:t>
            </a:r>
          </a:p>
          <a:p>
            <a:pPr>
              <a:lnSpc>
                <a:spcPct val="100000"/>
              </a:lnSpc>
              <a:spcBef>
                <a:spcPts val="0"/>
              </a:spcBef>
            </a:pPr>
            <a:r>
              <a:rPr lang="en-US" sz="3200" dirty="0" smtClean="0"/>
              <a:t>Permissive licenses (e.g., LGPL/CC-BY)</a:t>
            </a:r>
          </a:p>
          <a:p>
            <a:pPr>
              <a:lnSpc>
                <a:spcPct val="100000"/>
              </a:lnSpc>
              <a:spcBef>
                <a:spcPts val="0"/>
              </a:spcBef>
            </a:pPr>
            <a:r>
              <a:rPr lang="en-US" sz="3200" dirty="0" smtClean="0"/>
              <a:t>Project management (e.g., GitHub/Jira)</a:t>
            </a:r>
          </a:p>
          <a:p>
            <a:pPr>
              <a:lnSpc>
                <a:spcPct val="100000"/>
              </a:lnSpc>
              <a:spcBef>
                <a:spcPts val="0"/>
              </a:spcBef>
            </a:pPr>
            <a:r>
              <a:rPr lang="en-US" sz="3200" dirty="0" smtClean="0"/>
              <a:t>Open-access pubs</a:t>
            </a:r>
          </a:p>
          <a:p>
            <a:pPr>
              <a:lnSpc>
                <a:spcPct val="100000"/>
              </a:lnSpc>
              <a:spcBef>
                <a:spcPts val="0"/>
              </a:spcBef>
            </a:pPr>
            <a:r>
              <a:rPr lang="en-US" sz="3200" dirty="0" smtClean="0"/>
              <a:t>Public-private partnerships</a:t>
            </a:r>
          </a:p>
          <a:p>
            <a:pPr>
              <a:lnSpc>
                <a:spcPct val="100000"/>
              </a:lnSpc>
              <a:spcBef>
                <a:spcPts val="0"/>
              </a:spcBef>
            </a:pPr>
            <a:r>
              <a:rPr lang="en-US" sz="3200" dirty="0" smtClean="0"/>
              <a:t>Co-mentoring of trainees</a:t>
            </a:r>
          </a:p>
          <a:p>
            <a:pPr>
              <a:lnSpc>
                <a:spcPct val="100000"/>
              </a:lnSpc>
              <a:spcBef>
                <a:spcPts val="0"/>
              </a:spcBef>
            </a:pPr>
            <a:r>
              <a:rPr lang="en-US" sz="3200" dirty="0" smtClean="0"/>
              <a:t>Effective transdisciplinary methods</a:t>
            </a:r>
          </a:p>
          <a:p>
            <a:pPr>
              <a:lnSpc>
                <a:spcPct val="100000"/>
              </a:lnSpc>
              <a:spcBef>
                <a:spcPts val="0"/>
              </a:spcBef>
            </a:pPr>
            <a:r>
              <a:rPr lang="en-US" sz="3200" dirty="0" smtClean="0"/>
              <a:t>Resource Interoperability</a:t>
            </a:r>
          </a:p>
          <a:p>
            <a:pPr>
              <a:lnSpc>
                <a:spcPct val="100000"/>
              </a:lnSpc>
              <a:spcBef>
                <a:spcPts val="0"/>
              </a:spcBef>
            </a:pPr>
            <a:r>
              <a:rPr lang="en-US" sz="3200" dirty="0" smtClean="0"/>
              <a:t>Result Reproducibility</a:t>
            </a:r>
          </a:p>
        </p:txBody>
      </p:sp>
      <p:pic>
        <p:nvPicPr>
          <p:cNvPr id="7170" name="Picture 2" descr="Open_Science_-_Prinzipi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150" y="2317750"/>
            <a:ext cx="6584950" cy="3002880"/>
          </a:xfrm>
          <a:prstGeom prst="rect">
            <a:avLst/>
          </a:prstGeom>
          <a:scene3d>
            <a:camera prst="perspectiveContrastingLeftFacing"/>
            <a:lightRig rig="threePt" dir="t"/>
          </a:scene3d>
          <a:sp3d>
            <a:bevelT prst="angle"/>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373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797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454025"/>
            <a:ext cx="11455400" cy="1984375"/>
          </a:xfrm>
        </p:spPr>
        <p:txBody>
          <a:bodyPr>
            <a:noAutofit/>
          </a:bodyPr>
          <a:lstStyle/>
          <a:p>
            <a:pPr algn="ctr"/>
            <a:r>
              <a:rPr lang="en-US" sz="9600" b="1" dirty="0" smtClean="0"/>
              <a:t>Midwest </a:t>
            </a:r>
            <a:r>
              <a:rPr lang="en-US" sz="9600" b="1" dirty="0"/>
              <a:t>Big Data Hub Health </a:t>
            </a:r>
            <a:r>
              <a:rPr lang="en-US" sz="9600" b="1" dirty="0" smtClean="0"/>
              <a:t>Sciences</a:t>
            </a:r>
            <a:endParaRPr lang="en-US" sz="9600" b="1" dirty="0"/>
          </a:p>
        </p:txBody>
      </p:sp>
      <p:sp>
        <p:nvSpPr>
          <p:cNvPr id="3" name="Content Placeholder 2"/>
          <p:cNvSpPr>
            <a:spLocks noGrp="1"/>
          </p:cNvSpPr>
          <p:nvPr>
            <p:ph idx="1"/>
          </p:nvPr>
        </p:nvSpPr>
        <p:spPr>
          <a:xfrm>
            <a:off x="838200" y="3078866"/>
            <a:ext cx="10515600" cy="2940934"/>
          </a:xfrm>
        </p:spPr>
        <p:txBody>
          <a:bodyPr>
            <a:normAutofit fontScale="92500" lnSpcReduction="20000"/>
          </a:bodyPr>
          <a:lstStyle/>
          <a:p>
            <a:pPr marL="0" indent="0" algn="ctr">
              <a:buNone/>
            </a:pPr>
            <a:endParaRPr lang="en-US" sz="7200" dirty="0" smtClean="0"/>
          </a:p>
          <a:p>
            <a:pPr marL="0" indent="0" algn="ctr">
              <a:buNone/>
            </a:pPr>
            <a:r>
              <a:rPr lang="en-US" sz="7200" dirty="0" smtClean="0"/>
              <a:t>Brian </a:t>
            </a:r>
            <a:r>
              <a:rPr lang="en-US" sz="7200" dirty="0"/>
              <a:t>Athey</a:t>
            </a:r>
            <a:endParaRPr lang="en-US" sz="3200" dirty="0" smtClean="0"/>
          </a:p>
          <a:p>
            <a:pPr marL="0" indent="0" algn="ctr">
              <a:lnSpc>
                <a:spcPct val="100000"/>
              </a:lnSpc>
              <a:spcBef>
                <a:spcPts val="0"/>
              </a:spcBef>
              <a:buNone/>
            </a:pPr>
            <a:r>
              <a:rPr lang="en-US" sz="3200" dirty="0" smtClean="0"/>
              <a:t>Michigan Institute for Data Science (MIDAS)</a:t>
            </a:r>
          </a:p>
          <a:p>
            <a:pPr marL="0" indent="0" algn="ctr">
              <a:lnSpc>
                <a:spcPct val="100000"/>
              </a:lnSpc>
              <a:spcBef>
                <a:spcPts val="0"/>
              </a:spcBef>
              <a:buNone/>
            </a:pPr>
            <a:r>
              <a:rPr lang="en-US" sz="3200" dirty="0" smtClean="0"/>
              <a:t>University of Michigan</a:t>
            </a:r>
          </a:p>
          <a:p>
            <a:pPr marL="0" indent="0" algn="ctr">
              <a:lnSpc>
                <a:spcPct val="100000"/>
              </a:lnSpc>
              <a:spcBef>
                <a:spcPts val="0"/>
              </a:spcBef>
              <a:buNone/>
            </a:pPr>
            <a:r>
              <a:rPr lang="en-US" sz="3200" dirty="0">
                <a:hlinkClick r:id="rId2"/>
              </a:rPr>
              <a:t>http://www.umich.edu</a:t>
            </a:r>
            <a:r>
              <a:rPr lang="en-US" sz="3200" dirty="0" smtClean="0">
                <a:hlinkClick r:id="rId2"/>
              </a:rPr>
              <a:t>/~bleu</a:t>
            </a:r>
            <a:r>
              <a:rPr lang="en-US" sz="3200" dirty="0" smtClean="0"/>
              <a:t> </a:t>
            </a:r>
            <a:endParaRPr lang="en-US"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900" y="6019800"/>
            <a:ext cx="4889500" cy="640525"/>
          </a:xfrm>
          <a:prstGeom prst="rect">
            <a:avLst/>
          </a:prstGeom>
        </p:spPr>
      </p:pic>
    </p:spTree>
    <p:extLst>
      <p:ext uri="{BB962C8B-B14F-4D97-AF65-F5344CB8AC3E}">
        <p14:creationId xmlns:p14="http://schemas.microsoft.com/office/powerpoint/2010/main" val="1260123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639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800" b="1" dirty="0" smtClean="0"/>
              <a:t>Advanced </a:t>
            </a:r>
            <a:r>
              <a:rPr lang="en-US" sz="8800" b="1" dirty="0"/>
              <a:t>Computational Neuroscience </a:t>
            </a:r>
            <a:r>
              <a:rPr lang="en-US" sz="8800" b="1" dirty="0" smtClean="0"/>
              <a:t>Network</a:t>
            </a:r>
            <a:endParaRPr lang="en-US" sz="8800" b="1" dirty="0"/>
          </a:p>
        </p:txBody>
      </p:sp>
      <p:sp>
        <p:nvSpPr>
          <p:cNvPr id="3" name="Content Placeholder 2"/>
          <p:cNvSpPr>
            <a:spLocks noGrp="1"/>
          </p:cNvSpPr>
          <p:nvPr>
            <p:ph idx="1"/>
          </p:nvPr>
        </p:nvSpPr>
        <p:spPr>
          <a:xfrm>
            <a:off x="838200" y="3078865"/>
            <a:ext cx="10515600" cy="3648919"/>
          </a:xfrm>
        </p:spPr>
        <p:txBody>
          <a:bodyPr>
            <a:normAutofit fontScale="92500" lnSpcReduction="20000"/>
          </a:bodyPr>
          <a:lstStyle/>
          <a:p>
            <a:pPr marL="0" indent="0" algn="ctr">
              <a:buNone/>
            </a:pPr>
            <a:endParaRPr lang="en-US" sz="7200" dirty="0" smtClean="0"/>
          </a:p>
          <a:p>
            <a:pPr marL="0" indent="0" algn="ctr">
              <a:buNone/>
            </a:pPr>
            <a:r>
              <a:rPr lang="en-US" sz="7200" dirty="0" smtClean="0"/>
              <a:t>Rich Gonzalez</a:t>
            </a:r>
          </a:p>
          <a:p>
            <a:pPr marL="0" indent="0" algn="ctr">
              <a:buNone/>
            </a:pPr>
            <a:r>
              <a:rPr lang="en-US" sz="3200" dirty="0"/>
              <a:t>Institute for Social Research (ISR</a:t>
            </a:r>
            <a:r>
              <a:rPr lang="en-US" sz="3200" dirty="0" smtClean="0"/>
              <a:t>)</a:t>
            </a:r>
          </a:p>
          <a:p>
            <a:pPr marL="0" indent="0" algn="ctr">
              <a:buNone/>
            </a:pPr>
            <a:r>
              <a:rPr lang="en-US" sz="3200" dirty="0" smtClean="0"/>
              <a:t>Michigan Institute for Data Science (MIDAS)</a:t>
            </a:r>
          </a:p>
          <a:p>
            <a:pPr marL="0" indent="0" algn="ctr">
              <a:lnSpc>
                <a:spcPct val="100000"/>
              </a:lnSpc>
              <a:spcBef>
                <a:spcPts val="0"/>
              </a:spcBef>
              <a:buNone/>
            </a:pPr>
            <a:r>
              <a:rPr lang="en-US" sz="3200" dirty="0" smtClean="0"/>
              <a:t>University of Michigan</a:t>
            </a:r>
          </a:p>
          <a:p>
            <a:pPr marL="0" indent="0" algn="ctr">
              <a:lnSpc>
                <a:spcPct val="100000"/>
              </a:lnSpc>
              <a:spcBef>
                <a:spcPts val="0"/>
              </a:spcBef>
              <a:buNone/>
            </a:pPr>
            <a:r>
              <a:rPr lang="en-US" sz="3200" dirty="0">
                <a:hlinkClick r:id="rId2"/>
              </a:rPr>
              <a:t>http://www.umich.edu</a:t>
            </a:r>
            <a:r>
              <a:rPr lang="en-US" sz="3200" dirty="0" smtClean="0">
                <a:hlinkClick r:id="rId2"/>
              </a:rPr>
              <a:t>/~gonzo</a:t>
            </a:r>
            <a:r>
              <a:rPr lang="en-US" sz="3200" dirty="0" smtClean="0"/>
              <a:t>  </a:t>
            </a:r>
            <a:endParaRPr lang="en-US" sz="3200" dirty="0"/>
          </a:p>
        </p:txBody>
      </p:sp>
      <p:pic>
        <p:nvPicPr>
          <p:cNvPr id="6" name="Picture 5"/>
          <p:cNvPicPr>
            <a:picLocks noChangeAspect="1"/>
          </p:cNvPicPr>
          <p:nvPr/>
        </p:nvPicPr>
        <p:blipFill rotWithShape="1">
          <a:blip r:embed="rId3">
            <a:clrChange>
              <a:clrFrom>
                <a:srgbClr val="091F3F"/>
              </a:clrFrom>
              <a:clrTo>
                <a:srgbClr val="091F3F">
                  <a:alpha val="0"/>
                </a:srgbClr>
              </a:clrTo>
            </a:clrChange>
            <a:extLst>
              <a:ext uri="{28A0092B-C50C-407E-A947-70E740481C1C}">
                <a14:useLocalDpi xmlns:a14="http://schemas.microsoft.com/office/drawing/2010/main" val="0"/>
              </a:ext>
            </a:extLst>
          </a:blip>
          <a:srcRect l="9524" t="11317" r="9275" b="10083"/>
          <a:stretch/>
        </p:blipFill>
        <p:spPr>
          <a:xfrm>
            <a:off x="10790210" y="5359079"/>
            <a:ext cx="1287665" cy="1368706"/>
          </a:xfrm>
          <a:prstGeom prst="rect">
            <a:avLst/>
          </a:prstGeom>
        </p:spPr>
      </p:pic>
      <p:pic>
        <p:nvPicPr>
          <p:cNvPr id="4" name="Picture 3"/>
          <p:cNvPicPr>
            <a:picLocks noChangeAspect="1"/>
          </p:cNvPicPr>
          <p:nvPr/>
        </p:nvPicPr>
        <p:blipFill rotWithShape="1">
          <a:blip r:embed="rId4" cstate="print">
            <a:clrChange>
              <a:clrFrom>
                <a:srgbClr val="091F3F"/>
              </a:clrFrom>
              <a:clrTo>
                <a:srgbClr val="091F3F">
                  <a:alpha val="0"/>
                </a:srgbClr>
              </a:clrTo>
            </a:clrChange>
            <a:extLst>
              <a:ext uri="{28A0092B-C50C-407E-A947-70E740481C1C}">
                <a14:useLocalDpi xmlns:a14="http://schemas.microsoft.com/office/drawing/2010/main" val="0"/>
              </a:ext>
            </a:extLst>
          </a:blip>
          <a:srcRect l="11067" t="8567" r="11867" b="8127"/>
          <a:stretch/>
        </p:blipFill>
        <p:spPr>
          <a:xfrm>
            <a:off x="314978" y="5345273"/>
            <a:ext cx="1046444" cy="1368706"/>
          </a:xfrm>
          <a:prstGeom prst="rect">
            <a:avLst/>
          </a:prstGeom>
        </p:spPr>
      </p:pic>
    </p:spTree>
    <p:extLst>
      <p:ext uri="{BB962C8B-B14F-4D97-AF65-F5344CB8AC3E}">
        <p14:creationId xmlns:p14="http://schemas.microsoft.com/office/powerpoint/2010/main" val="398350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9600" b="1" dirty="0" smtClean="0"/>
              <a:t>Workshop Overview</a:t>
            </a:r>
            <a:endParaRPr lang="en-US" sz="9600" b="1" dirty="0"/>
          </a:p>
        </p:txBody>
      </p:sp>
      <p:sp>
        <p:nvSpPr>
          <p:cNvPr id="3" name="Content Placeholder 2"/>
          <p:cNvSpPr>
            <a:spLocks noGrp="1"/>
          </p:cNvSpPr>
          <p:nvPr>
            <p:ph idx="1"/>
          </p:nvPr>
        </p:nvSpPr>
        <p:spPr>
          <a:xfrm>
            <a:off x="838200" y="3078866"/>
            <a:ext cx="10515600" cy="3779134"/>
          </a:xfrm>
        </p:spPr>
        <p:txBody>
          <a:bodyPr>
            <a:normAutofit lnSpcReduction="10000"/>
          </a:bodyPr>
          <a:lstStyle/>
          <a:p>
            <a:pPr marL="0" indent="0" algn="ctr">
              <a:buNone/>
            </a:pPr>
            <a:r>
              <a:rPr lang="en-US" sz="7200" dirty="0" smtClean="0"/>
              <a:t>Ivo D Dinov</a:t>
            </a:r>
          </a:p>
          <a:p>
            <a:pPr marL="0" indent="0" algn="ctr">
              <a:buNone/>
            </a:pPr>
            <a:endParaRPr lang="en-US" sz="3200" dirty="0" smtClean="0"/>
          </a:p>
          <a:p>
            <a:pPr marL="0" indent="0" algn="ctr">
              <a:buNone/>
            </a:pPr>
            <a:r>
              <a:rPr lang="en-US" sz="3200" dirty="0" smtClean="0"/>
              <a:t>Statistics Online Computational Resource (SOCR)</a:t>
            </a:r>
          </a:p>
          <a:p>
            <a:pPr marL="0" indent="0" algn="ctr">
              <a:buNone/>
            </a:pPr>
            <a:r>
              <a:rPr lang="en-US" sz="3200" dirty="0" smtClean="0"/>
              <a:t>Michigan Institute for Data Science (MIDAS)</a:t>
            </a:r>
          </a:p>
          <a:p>
            <a:pPr marL="0" indent="0" algn="ctr">
              <a:buNone/>
            </a:pPr>
            <a:r>
              <a:rPr lang="en-US" sz="3200" dirty="0" smtClean="0"/>
              <a:t>University of Michigan</a:t>
            </a:r>
          </a:p>
          <a:p>
            <a:pPr marL="0" indent="0" algn="ctr">
              <a:buNone/>
            </a:pPr>
            <a:r>
              <a:rPr lang="en-US" sz="3200" dirty="0">
                <a:hlinkClick r:id="rId2"/>
              </a:rPr>
              <a:t>http://www.umich.edu/~</a:t>
            </a:r>
            <a:r>
              <a:rPr lang="en-US" sz="3200" dirty="0" smtClean="0">
                <a:hlinkClick r:id="rId2"/>
              </a:rPr>
              <a:t>dinov</a:t>
            </a:r>
            <a:r>
              <a:rPr lang="en-US" sz="3200" dirty="0" smtClean="0"/>
              <a:t> </a:t>
            </a:r>
            <a:endParaRPr lang="en-US" sz="3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25" y="5359079"/>
            <a:ext cx="2770028" cy="1365625"/>
          </a:xfrm>
          <a:prstGeom prst="rect">
            <a:avLst/>
          </a:prstGeom>
        </p:spPr>
      </p:pic>
      <p:pic>
        <p:nvPicPr>
          <p:cNvPr id="6" name="Picture 5"/>
          <p:cNvPicPr>
            <a:picLocks noChangeAspect="1"/>
          </p:cNvPicPr>
          <p:nvPr/>
        </p:nvPicPr>
        <p:blipFill rotWithShape="1">
          <a:blip r:embed="rId4">
            <a:clrChange>
              <a:clrFrom>
                <a:srgbClr val="091F3F"/>
              </a:clrFrom>
              <a:clrTo>
                <a:srgbClr val="091F3F">
                  <a:alpha val="0"/>
                </a:srgbClr>
              </a:clrTo>
            </a:clrChange>
            <a:extLst>
              <a:ext uri="{28A0092B-C50C-407E-A947-70E740481C1C}">
                <a14:useLocalDpi xmlns:a14="http://schemas.microsoft.com/office/drawing/2010/main" val="0"/>
              </a:ext>
            </a:extLst>
          </a:blip>
          <a:srcRect l="9524" t="11317" r="9275" b="10083"/>
          <a:stretch/>
        </p:blipFill>
        <p:spPr>
          <a:xfrm>
            <a:off x="10790210" y="5359079"/>
            <a:ext cx="1287665" cy="1368706"/>
          </a:xfrm>
          <a:prstGeom prst="rect">
            <a:avLst/>
          </a:prstGeom>
        </p:spPr>
      </p:pic>
    </p:spTree>
    <p:extLst>
      <p:ext uri="{BB962C8B-B14F-4D97-AF65-F5344CB8AC3E}">
        <p14:creationId xmlns:p14="http://schemas.microsoft.com/office/powerpoint/2010/main" val="2464915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500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it-IT" sz="8800" b="1" dirty="0" smtClean="0"/>
              <a:t>Indiana </a:t>
            </a:r>
            <a:r>
              <a:rPr lang="it-IT" sz="8800" b="1" dirty="0"/>
              <a:t>Computational Neuroimaging </a:t>
            </a:r>
            <a:r>
              <a:rPr lang="it-IT" sz="8800" b="1" dirty="0" smtClean="0"/>
              <a:t>Research</a:t>
            </a:r>
            <a:endParaRPr lang="en-US" sz="8800" b="1" dirty="0"/>
          </a:p>
        </p:txBody>
      </p:sp>
      <p:sp>
        <p:nvSpPr>
          <p:cNvPr id="3" name="Content Placeholder 2"/>
          <p:cNvSpPr>
            <a:spLocks noGrp="1"/>
          </p:cNvSpPr>
          <p:nvPr>
            <p:ph idx="1"/>
          </p:nvPr>
        </p:nvSpPr>
        <p:spPr>
          <a:xfrm>
            <a:off x="838200" y="3078865"/>
            <a:ext cx="10515600" cy="3648919"/>
          </a:xfrm>
        </p:spPr>
        <p:txBody>
          <a:bodyPr>
            <a:normAutofit/>
          </a:bodyPr>
          <a:lstStyle/>
          <a:p>
            <a:pPr marL="0" indent="0" algn="ctr">
              <a:buNone/>
            </a:pPr>
            <a:endParaRPr lang="en-US" sz="7200" dirty="0" smtClean="0"/>
          </a:p>
          <a:p>
            <a:pPr marL="0" indent="0" algn="ctr">
              <a:buNone/>
            </a:pPr>
            <a:r>
              <a:rPr lang="en-US" sz="7200" dirty="0"/>
              <a:t>Franco </a:t>
            </a:r>
            <a:r>
              <a:rPr lang="en-US" sz="7200" dirty="0" smtClean="0"/>
              <a:t>Pestilli</a:t>
            </a:r>
          </a:p>
          <a:p>
            <a:pPr marL="0" indent="0" algn="ctr">
              <a:buNone/>
            </a:pPr>
            <a:r>
              <a:rPr lang="en-US" sz="3200" dirty="0" smtClean="0"/>
              <a:t>Indiana University</a:t>
            </a:r>
          </a:p>
          <a:p>
            <a:pPr marL="0" indent="0" algn="ctr">
              <a:lnSpc>
                <a:spcPct val="100000"/>
              </a:lnSpc>
              <a:spcBef>
                <a:spcPts val="0"/>
              </a:spcBef>
              <a:buNone/>
            </a:pPr>
            <a:r>
              <a:rPr lang="en-US" sz="3200" dirty="0">
                <a:hlinkClick r:id="rId2"/>
              </a:rPr>
              <a:t>http://</a:t>
            </a:r>
            <a:r>
              <a:rPr lang="en-US" sz="3200" dirty="0" smtClean="0">
                <a:hlinkClick r:id="rId2"/>
              </a:rPr>
              <a:t>psych.indiana.edu/faculty/franpest.php</a:t>
            </a:r>
            <a:r>
              <a:rPr lang="en-US" sz="3200" dirty="0" smtClean="0"/>
              <a:t> </a:t>
            </a:r>
            <a:endParaRPr lang="en-US" sz="3200" dirty="0"/>
          </a:p>
        </p:txBody>
      </p:sp>
    </p:spTree>
    <p:extLst>
      <p:ext uri="{BB962C8B-B14F-4D97-AF65-F5344CB8AC3E}">
        <p14:creationId xmlns:p14="http://schemas.microsoft.com/office/powerpoint/2010/main" val="15036179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7702871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740611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642078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417858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9485509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00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800" b="1" dirty="0" smtClean="0"/>
              <a:t>OSU </a:t>
            </a:r>
            <a:r>
              <a:rPr lang="en-US" sz="8800" b="1" dirty="0"/>
              <a:t>Network Based </a:t>
            </a:r>
            <a:r>
              <a:rPr lang="en-US" sz="8800" b="1" dirty="0" smtClean="0"/>
              <a:t>Computing</a:t>
            </a:r>
            <a:endParaRPr lang="en-US" sz="8800" b="1" dirty="0"/>
          </a:p>
        </p:txBody>
      </p:sp>
      <p:sp>
        <p:nvSpPr>
          <p:cNvPr id="3" name="Content Placeholder 2"/>
          <p:cNvSpPr>
            <a:spLocks noGrp="1"/>
          </p:cNvSpPr>
          <p:nvPr>
            <p:ph idx="1"/>
          </p:nvPr>
        </p:nvSpPr>
        <p:spPr>
          <a:xfrm>
            <a:off x="838200" y="3078865"/>
            <a:ext cx="10515600" cy="3648919"/>
          </a:xfrm>
        </p:spPr>
        <p:txBody>
          <a:bodyPr>
            <a:normAutofit/>
          </a:bodyPr>
          <a:lstStyle/>
          <a:p>
            <a:pPr marL="0" indent="0" algn="ctr">
              <a:buNone/>
            </a:pPr>
            <a:endParaRPr lang="en-US" sz="7200" dirty="0" smtClean="0"/>
          </a:p>
          <a:p>
            <a:pPr marL="0" indent="0" algn="ctr">
              <a:buNone/>
            </a:pPr>
            <a:r>
              <a:rPr lang="en-US" sz="7200" dirty="0"/>
              <a:t>Dhabaleswar </a:t>
            </a:r>
            <a:r>
              <a:rPr lang="en-US" sz="7200" dirty="0" smtClean="0"/>
              <a:t>Panda</a:t>
            </a:r>
          </a:p>
          <a:p>
            <a:pPr marL="0" indent="0" algn="ctr">
              <a:buNone/>
            </a:pPr>
            <a:r>
              <a:rPr lang="en-US" sz="3200" dirty="0" smtClean="0"/>
              <a:t>Ohio State University</a:t>
            </a:r>
          </a:p>
          <a:p>
            <a:pPr marL="0" indent="0" algn="ctr">
              <a:lnSpc>
                <a:spcPct val="100000"/>
              </a:lnSpc>
              <a:spcBef>
                <a:spcPts val="0"/>
              </a:spcBef>
              <a:buNone/>
            </a:pPr>
            <a:r>
              <a:rPr lang="en-US" sz="3200" dirty="0">
                <a:hlinkClick r:id="rId2"/>
              </a:rPr>
              <a:t>http://web.cse.ohio-state.edu/~</a:t>
            </a:r>
            <a:r>
              <a:rPr lang="en-US" sz="3200" dirty="0" smtClean="0">
                <a:hlinkClick r:id="rId2"/>
              </a:rPr>
              <a:t>panda</a:t>
            </a:r>
            <a:r>
              <a:rPr lang="en-US" sz="3200" dirty="0" smtClean="0"/>
              <a:t> </a:t>
            </a:r>
            <a:endParaRPr lang="en-US" sz="3200" dirty="0"/>
          </a:p>
        </p:txBody>
      </p:sp>
    </p:spTree>
    <p:extLst>
      <p:ext uri="{BB962C8B-B14F-4D97-AF65-F5344CB8AC3E}">
        <p14:creationId xmlns:p14="http://schemas.microsoft.com/office/powerpoint/2010/main" val="2419961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487886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b="1" dirty="0" smtClean="0"/>
              <a:t>Logistics</a:t>
            </a:r>
            <a:endParaRPr lang="en-US" sz="7200" b="1" dirty="0"/>
          </a:p>
        </p:txBody>
      </p:sp>
      <p:graphicFrame>
        <p:nvGraphicFramePr>
          <p:cNvPr id="4" name="Table 3"/>
          <p:cNvGraphicFramePr>
            <a:graphicFrameLocks noGrp="1"/>
          </p:cNvGraphicFramePr>
          <p:nvPr>
            <p:extLst>
              <p:ext uri="{D42A27DB-BD31-4B8C-83A1-F6EECF244321}">
                <p14:modId xmlns:p14="http://schemas.microsoft.com/office/powerpoint/2010/main" val="3775062173"/>
              </p:ext>
            </p:extLst>
          </p:nvPr>
        </p:nvGraphicFramePr>
        <p:xfrm>
          <a:off x="285044" y="1594924"/>
          <a:ext cx="11579577" cy="5263075"/>
        </p:xfrm>
        <a:graphic>
          <a:graphicData uri="http://schemas.openxmlformats.org/drawingml/2006/table">
            <a:tbl>
              <a:tblPr firstRow="1" firstCol="1" bandRow="1">
                <a:tableStyleId>{C083E6E3-FA7D-4D7B-A595-EF9225AFEA82}</a:tableStyleId>
              </a:tblPr>
              <a:tblGrid>
                <a:gridCol w="2248368"/>
                <a:gridCol w="9331209"/>
              </a:tblGrid>
              <a:tr h="457572">
                <a:tc>
                  <a:txBody>
                    <a:bodyPr/>
                    <a:lstStyle/>
                    <a:p>
                      <a:pPr marL="0" marR="0">
                        <a:spcBef>
                          <a:spcPts val="0"/>
                        </a:spcBef>
                        <a:spcAft>
                          <a:spcPts val="0"/>
                        </a:spcAft>
                      </a:pPr>
                      <a:r>
                        <a:rPr lang="en-US" sz="2800" dirty="0">
                          <a:effectLst/>
                        </a:rPr>
                        <a:t>What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a:effectLst/>
                        </a:rPr>
                        <a:t>An interactive Big Neuroscience Data Analytic Workshop</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89168">
                <a:tc>
                  <a:txBody>
                    <a:bodyPr/>
                    <a:lstStyle/>
                    <a:p>
                      <a:pPr marL="0" marR="0">
                        <a:spcBef>
                          <a:spcPts val="0"/>
                        </a:spcBef>
                        <a:spcAft>
                          <a:spcPts val="0"/>
                        </a:spcAft>
                      </a:pPr>
                      <a:r>
                        <a:rPr lang="en-US" sz="2800">
                          <a:effectLst/>
                        </a:rPr>
                        <a:t>Where/Venue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a:effectLst/>
                        </a:rPr>
                        <a:t>Michigan League, University of Michigan, 911 N University Ave, Ann Arbor, MI 48109, Phone: (734) 764-0446, Web: </a:t>
                      </a:r>
                      <a:r>
                        <a:rPr lang="en-US" sz="1800" u="sng">
                          <a:effectLst/>
                          <a:hlinkClick r:id="rId2"/>
                        </a:rPr>
                        <a:t>https://uunions.umich.edu/league</a:t>
                      </a:r>
                      <a:r>
                        <a:rPr lang="en-US" sz="18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718328">
                <a:tc>
                  <a:txBody>
                    <a:bodyPr/>
                    <a:lstStyle/>
                    <a:p>
                      <a:pPr marL="0" marR="0">
                        <a:spcBef>
                          <a:spcPts val="0"/>
                        </a:spcBef>
                        <a:spcAft>
                          <a:spcPts val="0"/>
                        </a:spcAft>
                      </a:pPr>
                      <a:r>
                        <a:rPr lang="en-US" sz="2800">
                          <a:effectLst/>
                        </a:rPr>
                        <a:t>Dates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a:effectLst/>
                        </a:rPr>
                        <a:t>September 20-21, 2016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338747">
                <a:tc>
                  <a:txBody>
                    <a:bodyPr/>
                    <a:lstStyle/>
                    <a:p>
                      <a:pPr marL="0" marR="0">
                        <a:spcBef>
                          <a:spcPts val="0"/>
                        </a:spcBef>
                        <a:spcAft>
                          <a:spcPts val="0"/>
                        </a:spcAft>
                      </a:pPr>
                      <a:r>
                        <a:rPr lang="en-US" sz="2400" dirty="0">
                          <a:effectLst/>
                        </a:rPr>
                        <a:t>Accommodation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spcBef>
                          <a:spcPts val="0"/>
                        </a:spcBef>
                        <a:spcAft>
                          <a:spcPts val="0"/>
                        </a:spcAft>
                        <a:buFont typeface="Courier New" panose="02070309020205020404" pitchFamily="49" charset="0"/>
                        <a:buChar char="o"/>
                      </a:pPr>
                      <a:r>
                        <a:rPr lang="en-US" sz="1800">
                          <a:effectLst/>
                        </a:rPr>
                        <a:t>Michigan League, University of Michigan, 911 N University Ave, Ann Arbor, MI 48109, Phone: (734) 764-0446, Web: </a:t>
                      </a:r>
                      <a:r>
                        <a:rPr lang="en-US" sz="1800" u="sng">
                          <a:effectLst/>
                          <a:hlinkClick r:id="rId2"/>
                        </a:rPr>
                        <a:t>https://uunions.umich.edu/league</a:t>
                      </a:r>
                      <a:endParaRPr lang="en-US" sz="2400">
                        <a:effectLst/>
                      </a:endParaRPr>
                    </a:p>
                    <a:p>
                      <a:pPr marL="342900" marR="0" lvl="0" indent="-342900">
                        <a:spcBef>
                          <a:spcPts val="0"/>
                        </a:spcBef>
                        <a:spcAft>
                          <a:spcPts val="0"/>
                        </a:spcAft>
                        <a:buFont typeface="Courier New" panose="02070309020205020404" pitchFamily="49" charset="0"/>
                        <a:buChar char="o"/>
                      </a:pPr>
                      <a:r>
                        <a:rPr lang="en-US" sz="1800">
                          <a:effectLst/>
                        </a:rPr>
                        <a:t>The Holiday Inn Near the University of Michigan, 3600 Plymouth Road, Ann Arbor, MI 48105, 734-796-9800, Web: </a:t>
                      </a:r>
                      <a:r>
                        <a:rPr lang="en-US" sz="1800" u="sng">
                          <a:effectLst/>
                          <a:hlinkClick r:id="rId3"/>
                        </a:rPr>
                        <a:t>http://www.hiannarbor.com</a:t>
                      </a:r>
                      <a:r>
                        <a:rPr lang="en-US" sz="18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970092">
                <a:tc>
                  <a:txBody>
                    <a:bodyPr/>
                    <a:lstStyle/>
                    <a:p>
                      <a:pPr marL="0" marR="0">
                        <a:spcBef>
                          <a:spcPts val="0"/>
                        </a:spcBef>
                        <a:spcAft>
                          <a:spcPts val="0"/>
                        </a:spcAft>
                      </a:pPr>
                      <a:r>
                        <a:rPr lang="en-US" sz="2800">
                          <a:effectLst/>
                        </a:rPr>
                        <a:t>Travel Scholarships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a:effectLst/>
                        </a:rPr>
                        <a:t>60 Travel scholarships are available for Students, Postdocs, Fellows, and other Trainee on a first-come-first-serve bases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89168">
                <a:tc>
                  <a:txBody>
                    <a:bodyPr/>
                    <a:lstStyle/>
                    <a:p>
                      <a:pPr marL="0" marR="0">
                        <a:spcBef>
                          <a:spcPts val="0"/>
                        </a:spcBef>
                        <a:spcAft>
                          <a:spcPts val="0"/>
                        </a:spcAft>
                      </a:pPr>
                      <a:r>
                        <a:rPr lang="en-US" sz="2800">
                          <a:effectLst/>
                        </a:rPr>
                        <a:t>URL</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800" u="sng" dirty="0">
                          <a:effectLst/>
                          <a:hlinkClick r:id="rId4"/>
                        </a:rPr>
                        <a:t>www.NeuroscienceNetwork.org/ACNN_Workshop_2016.html</a:t>
                      </a:r>
                      <a:r>
                        <a:rPr lang="en-US" sz="2800" dirty="0">
                          <a:effectLst/>
                        </a:rPr>
                        <a:t> </a:t>
                      </a:r>
                      <a:r>
                        <a:rPr lang="en-US" sz="2800" u="sng"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pSp>
        <p:nvGrpSpPr>
          <p:cNvPr id="6" name="Group 5"/>
          <p:cNvGrpSpPr/>
          <p:nvPr/>
        </p:nvGrpSpPr>
        <p:grpSpPr>
          <a:xfrm>
            <a:off x="9175173" y="218210"/>
            <a:ext cx="2868659" cy="1376714"/>
            <a:chOff x="9175173" y="218210"/>
            <a:chExt cx="2868659" cy="1376714"/>
          </a:xfrm>
        </p:grpSpPr>
        <p:sp>
          <p:nvSpPr>
            <p:cNvPr id="3" name="Explosion 1 2"/>
            <p:cNvSpPr/>
            <p:nvPr/>
          </p:nvSpPr>
          <p:spPr>
            <a:xfrm>
              <a:off x="9175173" y="218210"/>
              <a:ext cx="2868659" cy="1376714"/>
            </a:xfrm>
            <a:prstGeom prst="irregularSeal1">
              <a:avLst/>
            </a:prstGeom>
            <a:solidFill>
              <a:srgbClr val="00206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787952" y="656859"/>
              <a:ext cx="1630896" cy="400110"/>
            </a:xfrm>
            <a:prstGeom prst="rect">
              <a:avLst/>
            </a:prstGeom>
            <a:noFill/>
          </p:spPr>
          <p:txBody>
            <a:bodyPr wrap="none" rtlCol="0">
              <a:spAutoFit/>
            </a:bodyPr>
            <a:lstStyle/>
            <a:p>
              <a:pPr algn="ctr"/>
              <a:r>
                <a:rPr lang="en-US" sz="2000" b="1" dirty="0" err="1" smtClean="0">
                  <a:solidFill>
                    <a:schemeClr val="bg1"/>
                  </a:solidFill>
                </a:rPr>
                <a:t>WiFi</a:t>
              </a:r>
              <a:r>
                <a:rPr lang="en-US" sz="2000" b="1" dirty="0" smtClean="0">
                  <a:solidFill>
                    <a:schemeClr val="bg1"/>
                  </a:solidFill>
                </a:rPr>
                <a:t>: </a:t>
              </a:r>
              <a:r>
                <a:rPr lang="en-US" sz="2000" b="1" i="1" dirty="0" err="1" smtClean="0">
                  <a:solidFill>
                    <a:schemeClr val="bg1"/>
                  </a:solidFill>
                </a:rPr>
                <a:t>MGuest</a:t>
              </a:r>
              <a:endParaRPr lang="en-US" sz="2000" b="1" i="1" dirty="0">
                <a:solidFill>
                  <a:schemeClr val="bg1"/>
                </a:solidFill>
              </a:endParaRPr>
            </a:p>
          </p:txBody>
        </p:sp>
      </p:grpSp>
    </p:spTree>
    <p:extLst>
      <p:ext uri="{BB962C8B-B14F-4D97-AF65-F5344CB8AC3E}">
        <p14:creationId xmlns:p14="http://schemas.microsoft.com/office/powerpoint/2010/main" val="36557611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8553300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7094283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3038840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819990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88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800" b="1" dirty="0" smtClean="0"/>
              <a:t>CWRU </a:t>
            </a:r>
            <a:r>
              <a:rPr lang="en-US" sz="8800" b="1" dirty="0"/>
              <a:t>Biomedical and Healthcare </a:t>
            </a:r>
            <a:r>
              <a:rPr lang="en-US" sz="8800" b="1" dirty="0" smtClean="0"/>
              <a:t>Informatics</a:t>
            </a:r>
            <a:endParaRPr lang="en-US" sz="8800" b="1" dirty="0"/>
          </a:p>
        </p:txBody>
      </p:sp>
      <p:sp>
        <p:nvSpPr>
          <p:cNvPr id="3" name="Content Placeholder 2"/>
          <p:cNvSpPr>
            <a:spLocks noGrp="1"/>
          </p:cNvSpPr>
          <p:nvPr>
            <p:ph idx="1"/>
          </p:nvPr>
        </p:nvSpPr>
        <p:spPr>
          <a:xfrm>
            <a:off x="368300" y="3434465"/>
            <a:ext cx="11353800" cy="3233035"/>
          </a:xfrm>
        </p:spPr>
        <p:txBody>
          <a:bodyPr>
            <a:normAutofit/>
          </a:bodyPr>
          <a:lstStyle/>
          <a:p>
            <a:pPr marL="0" indent="0" algn="ctr">
              <a:buNone/>
            </a:pPr>
            <a:endParaRPr lang="en-US" sz="7200" dirty="0" smtClean="0"/>
          </a:p>
          <a:p>
            <a:pPr marL="0" indent="0" algn="ctr">
              <a:buNone/>
            </a:pPr>
            <a:r>
              <a:rPr lang="en-US" sz="7200" dirty="0"/>
              <a:t>Satya </a:t>
            </a:r>
            <a:r>
              <a:rPr lang="en-US" sz="7200" dirty="0" err="1" smtClean="0"/>
              <a:t>Sahoo</a:t>
            </a:r>
            <a:endParaRPr lang="en-US" sz="7200" dirty="0" smtClean="0"/>
          </a:p>
          <a:p>
            <a:pPr marL="0" indent="0" algn="ctr">
              <a:buNone/>
            </a:pPr>
            <a:r>
              <a:rPr lang="en-US" sz="3200" dirty="0" smtClean="0"/>
              <a:t>Case Western Reserve University</a:t>
            </a:r>
          </a:p>
          <a:p>
            <a:pPr marL="0" indent="0" algn="ctr">
              <a:lnSpc>
                <a:spcPct val="100000"/>
              </a:lnSpc>
              <a:spcBef>
                <a:spcPts val="0"/>
              </a:spcBef>
              <a:buNone/>
            </a:pPr>
            <a:r>
              <a:rPr lang="en-US" dirty="0">
                <a:hlinkClick r:id="rId2"/>
              </a:rPr>
              <a:t>https://</a:t>
            </a:r>
            <a:r>
              <a:rPr lang="en-US" dirty="0" smtClean="0">
                <a:hlinkClick r:id="rId2"/>
              </a:rPr>
              <a:t>sites.google.com/a/case.edu/bmhinformaticsgroup/satya-sahoo</a:t>
            </a:r>
            <a:r>
              <a:rPr lang="en-US" dirty="0" smtClean="0"/>
              <a:t> </a:t>
            </a:r>
            <a:endParaRPr lang="en-US" dirty="0"/>
          </a:p>
        </p:txBody>
      </p:sp>
    </p:spTree>
    <p:extLst>
      <p:ext uri="{BB962C8B-B14F-4D97-AF65-F5344CB8AC3E}">
        <p14:creationId xmlns:p14="http://schemas.microsoft.com/office/powerpoint/2010/main" val="34013782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5998367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9361534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41467359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56346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81" y="0"/>
            <a:ext cx="10515600" cy="659757"/>
          </a:xfrm>
        </p:spPr>
        <p:txBody>
          <a:bodyPr>
            <a:normAutofit fontScale="90000"/>
          </a:bodyPr>
          <a:lstStyle/>
          <a:p>
            <a:pPr algn="ctr"/>
            <a:r>
              <a:rPr lang="en-US" sz="6700" b="1" dirty="0" smtClean="0"/>
              <a:t>Program</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3684815490"/>
              </p:ext>
            </p:extLst>
          </p:nvPr>
        </p:nvGraphicFramePr>
        <p:xfrm>
          <a:off x="266217" y="746760"/>
          <a:ext cx="11574684" cy="5962134"/>
        </p:xfrm>
        <a:graphic>
          <a:graphicData uri="http://schemas.openxmlformats.org/drawingml/2006/table">
            <a:tbl>
              <a:tblPr firstRow="1" firstCol="1" bandRow="1">
                <a:tableStyleId>{C083E6E3-FA7D-4D7B-A595-EF9225AFEA82}</a:tableStyleId>
              </a:tblPr>
              <a:tblGrid>
                <a:gridCol w="1319514"/>
                <a:gridCol w="2338086"/>
                <a:gridCol w="7917084"/>
              </a:tblGrid>
              <a:tr h="167762">
                <a:tc rowSpan="2">
                  <a:txBody>
                    <a:bodyPr/>
                    <a:lstStyle/>
                    <a:p>
                      <a:pPr marL="0" marR="0" algn="ctr">
                        <a:spcBef>
                          <a:spcPts val="0"/>
                        </a:spcBef>
                        <a:spcAft>
                          <a:spcPts val="0"/>
                        </a:spcAft>
                      </a:pPr>
                      <a:r>
                        <a:rPr lang="en-US" sz="2000" dirty="0">
                          <a:effectLst/>
                        </a:rPr>
                        <a:t>Time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gridSpan="2">
                  <a:txBody>
                    <a:bodyPr/>
                    <a:lstStyle/>
                    <a:p>
                      <a:pPr marL="0" marR="0" algn="ctr"/>
                      <a:r>
                        <a:rPr lang="en-US" sz="2800">
                          <a:effectLst/>
                        </a:rPr>
                        <a:t>Day 1 (Tue 9/20/16)</a:t>
                      </a:r>
                      <a:endParaRPr lang="en-US" sz="1600" b="1">
                        <a:effectLst/>
                        <a:latin typeface="Calibri" panose="020F0502020204030204" pitchFamily="34" charset="0"/>
                        <a:ea typeface="Times New Roman" panose="02020603050405020304" pitchFamily="18" charset="0"/>
                      </a:endParaRPr>
                    </a:p>
                  </a:txBody>
                  <a:tcPr marL="47183" marR="47183" marT="0" marB="0" anchor="ctr"/>
                </a:tc>
                <a:tc hMerge="1">
                  <a:txBody>
                    <a:bodyPr/>
                    <a:lstStyle/>
                    <a:p>
                      <a:endParaRPr lang="en-US"/>
                    </a:p>
                  </a:txBody>
                  <a:tcPr/>
                </a:tc>
              </a:tr>
              <a:tr h="152035">
                <a:tc vMerge="1">
                  <a:txBody>
                    <a:bodyPr/>
                    <a:lstStyle/>
                    <a:p>
                      <a:endParaRPr lang="en-US"/>
                    </a:p>
                  </a:txBody>
                  <a:tcPr/>
                </a:tc>
                <a:tc>
                  <a:txBody>
                    <a:bodyPr/>
                    <a:lstStyle/>
                    <a:p>
                      <a:pPr marL="0" marR="0" algn="ctr">
                        <a:spcBef>
                          <a:spcPts val="0"/>
                        </a:spcBef>
                        <a:spcAft>
                          <a:spcPts val="0"/>
                        </a:spcAft>
                      </a:pPr>
                      <a:r>
                        <a:rPr lang="en-US" sz="2000">
                          <a:effectLst/>
                        </a:rPr>
                        <a:t>Sessions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lgn="ctr">
                        <a:spcBef>
                          <a:spcPts val="0"/>
                        </a:spcBef>
                        <a:spcAft>
                          <a:spcPts val="0"/>
                        </a:spcAft>
                      </a:pPr>
                      <a:r>
                        <a:rPr lang="en-US" sz="2000">
                          <a:effectLst/>
                        </a:rPr>
                        <a:t>Details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137618">
                <a:tc>
                  <a:txBody>
                    <a:bodyPr/>
                    <a:lstStyle/>
                    <a:p>
                      <a:pPr marL="0" marR="0" algn="ctr">
                        <a:spcBef>
                          <a:spcPts val="0"/>
                        </a:spcBef>
                        <a:spcAft>
                          <a:spcPts val="0"/>
                        </a:spcAft>
                      </a:pPr>
                      <a:r>
                        <a:rPr lang="en-US" sz="1400">
                          <a:effectLst/>
                        </a:rPr>
                        <a:t>8-9 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Registration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Onsite registration, nametags, booklets, breakfast, coffee, networking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419406">
                <a:tc>
                  <a:txBody>
                    <a:bodyPr/>
                    <a:lstStyle/>
                    <a:p>
                      <a:pPr marL="0" marR="0" algn="ctr">
                        <a:spcBef>
                          <a:spcPts val="0"/>
                        </a:spcBef>
                        <a:spcAft>
                          <a:spcPts val="0"/>
                        </a:spcAft>
                      </a:pPr>
                      <a:r>
                        <a:rPr lang="en-US" sz="1400">
                          <a:effectLst/>
                        </a:rPr>
                        <a:t>9:00-9:45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Workshop Overview</a:t>
                      </a:r>
                      <a:br>
                        <a:rPr lang="en-US" sz="1600">
                          <a:effectLst/>
                        </a:rPr>
                      </a:br>
                      <a:r>
                        <a:rPr lang="en-US" sz="1600">
                          <a:effectLst/>
                        </a:rPr>
                        <a:t>ACNN Background, Scope</a:t>
                      </a:r>
                      <a:br>
                        <a:rPr lang="en-US" sz="1600">
                          <a:effectLst/>
                        </a:rPr>
                      </a:br>
                      <a:r>
                        <a:rPr lang="en-US" sz="1600">
                          <a:effectLst/>
                        </a:rPr>
                        <a:t>Organization/Format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342900" marR="0" lvl="0" indent="-342900">
                        <a:spcBef>
                          <a:spcPts val="0"/>
                        </a:spcBef>
                        <a:spcAft>
                          <a:spcPts val="0"/>
                        </a:spcAft>
                        <a:buFont typeface="+mj-lt"/>
                        <a:buAutoNum type="arabicParenBoth"/>
                      </a:pPr>
                      <a:r>
                        <a:rPr lang="en-US" sz="1600" dirty="0">
                          <a:effectLst/>
                        </a:rPr>
                        <a:t>Workshop Overview (Ivo Dinov), 15 min</a:t>
                      </a:r>
                    </a:p>
                    <a:p>
                      <a:pPr marL="342900" marR="0" lvl="0" indent="-342900">
                        <a:spcBef>
                          <a:spcPts val="0"/>
                        </a:spcBef>
                        <a:spcAft>
                          <a:spcPts val="0"/>
                        </a:spcAft>
                        <a:buFont typeface="+mj-lt"/>
                        <a:buAutoNum type="arabicParenBoth"/>
                      </a:pPr>
                      <a:r>
                        <a:rPr lang="en-US" sz="1600" dirty="0">
                          <a:effectLst/>
                        </a:rPr>
                        <a:t>Midwest Big Data Hub Health Sciences (Brian Athey), 15 min</a:t>
                      </a:r>
                    </a:p>
                    <a:p>
                      <a:pPr marL="342900" marR="0" lvl="0" indent="-342900">
                        <a:spcBef>
                          <a:spcPts val="0"/>
                        </a:spcBef>
                        <a:spcAft>
                          <a:spcPts val="0"/>
                        </a:spcAft>
                        <a:buFont typeface="+mj-lt"/>
                        <a:buAutoNum type="arabicParenBoth"/>
                      </a:pPr>
                      <a:r>
                        <a:rPr lang="en-US" sz="1600" dirty="0">
                          <a:effectLst/>
                        </a:rPr>
                        <a:t>Advanced Computational Neuroscience Network (Rich Gonzalez), 15-min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1363070">
                <a:tc>
                  <a:txBody>
                    <a:bodyPr/>
                    <a:lstStyle/>
                    <a:p>
                      <a:pPr marL="0" marR="0" algn="ctr">
                        <a:spcBef>
                          <a:spcPts val="0"/>
                        </a:spcBef>
                        <a:spcAft>
                          <a:spcPts val="0"/>
                        </a:spcAft>
                      </a:pPr>
                      <a:r>
                        <a:rPr lang="en-US" sz="1400">
                          <a:effectLst/>
                        </a:rPr>
                        <a:t>9:45-12:15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Big Neuroscience Data, Gaps/Barriers, Analytical Methods, Available Resources, Distributed Services, and Opportunities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342900" marR="0" lvl="0" indent="-342900">
                        <a:spcBef>
                          <a:spcPts val="0"/>
                        </a:spcBef>
                        <a:spcAft>
                          <a:spcPts val="0"/>
                        </a:spcAft>
                        <a:buFont typeface="+mj-lt"/>
                        <a:buAutoNum type="arabicParenBoth"/>
                      </a:pPr>
                      <a:r>
                        <a:rPr lang="en-US" sz="1600" dirty="0">
                          <a:effectLst/>
                        </a:rPr>
                        <a:t>Indiana Computational Neuroimaging Research (Franco Pestilli) 20 min</a:t>
                      </a:r>
                    </a:p>
                    <a:p>
                      <a:pPr marL="342900" marR="0" lvl="0" indent="-342900">
                        <a:spcBef>
                          <a:spcPts val="0"/>
                        </a:spcBef>
                        <a:spcAft>
                          <a:spcPts val="0"/>
                        </a:spcAft>
                        <a:buFont typeface="+mj-lt"/>
                        <a:buAutoNum type="arabicParenBoth"/>
                      </a:pPr>
                      <a:r>
                        <a:rPr lang="en-US" sz="1600" dirty="0">
                          <a:effectLst/>
                        </a:rPr>
                        <a:t>OSU Network Based Computing </a:t>
                      </a:r>
                      <a:r>
                        <a:rPr lang="en-US" sz="1600" dirty="0" smtClean="0">
                          <a:effectLst/>
                        </a:rPr>
                        <a:t>(DK Panda</a:t>
                      </a:r>
                      <a:r>
                        <a:rPr lang="en-US" sz="1600" dirty="0">
                          <a:effectLst/>
                        </a:rPr>
                        <a:t>, </a:t>
                      </a:r>
                      <a:r>
                        <a:rPr lang="en-US" sz="1600" dirty="0" smtClean="0">
                          <a:effectLst/>
                        </a:rPr>
                        <a:t>K </a:t>
                      </a:r>
                      <a:r>
                        <a:rPr lang="en-US" sz="1600" dirty="0">
                          <a:effectLst/>
                        </a:rPr>
                        <a:t>Hamidouche, </a:t>
                      </a:r>
                      <a:r>
                        <a:rPr lang="en-US" sz="1600" dirty="0" smtClean="0">
                          <a:effectLst/>
                        </a:rPr>
                        <a:t>X </a:t>
                      </a:r>
                      <a:r>
                        <a:rPr lang="en-US" sz="1600" dirty="0">
                          <a:effectLst/>
                        </a:rPr>
                        <a:t>Lu, </a:t>
                      </a:r>
                      <a:r>
                        <a:rPr lang="en-US" sz="1600" dirty="0" smtClean="0">
                          <a:effectLst/>
                        </a:rPr>
                        <a:t>H </a:t>
                      </a:r>
                      <a:r>
                        <a:rPr lang="en-US" sz="1600" dirty="0">
                          <a:effectLst/>
                        </a:rPr>
                        <a:t>Subramoni) 20 min </a:t>
                      </a:r>
                    </a:p>
                    <a:p>
                      <a:pPr marL="342900" marR="0" lvl="0" indent="-342900">
                        <a:spcBef>
                          <a:spcPts val="0"/>
                        </a:spcBef>
                        <a:spcAft>
                          <a:spcPts val="0"/>
                        </a:spcAft>
                        <a:buFont typeface="+mj-lt"/>
                        <a:buAutoNum type="arabicParenBoth"/>
                      </a:pPr>
                      <a:r>
                        <a:rPr lang="en-US" sz="1600" dirty="0">
                          <a:effectLst/>
                        </a:rPr>
                        <a:t>CWRU Biomedical and Healthcare Informatics (Satya </a:t>
                      </a:r>
                      <a:r>
                        <a:rPr lang="en-US" sz="1600" dirty="0" err="1">
                          <a:effectLst/>
                        </a:rPr>
                        <a:t>Sahoo</a:t>
                      </a:r>
                      <a:r>
                        <a:rPr lang="en-US" sz="1600" dirty="0">
                          <a:effectLst/>
                        </a:rPr>
                        <a:t>) 20 min</a:t>
                      </a:r>
                    </a:p>
                    <a:p>
                      <a:pPr marL="0" marR="0">
                        <a:spcBef>
                          <a:spcPts val="0"/>
                        </a:spcBef>
                        <a:spcAft>
                          <a:spcPts val="0"/>
                        </a:spcAft>
                      </a:pPr>
                      <a:r>
                        <a:rPr lang="en-US" sz="1600" dirty="0">
                          <a:effectLst/>
                        </a:rPr>
                        <a:t> </a:t>
                      </a:r>
                      <a:r>
                        <a:rPr lang="en-US" sz="1600" dirty="0" smtClean="0">
                          <a:effectLst/>
                        </a:rPr>
                        <a:t>BREAK </a:t>
                      </a:r>
                      <a:r>
                        <a:rPr lang="en-US" sz="1600" dirty="0">
                          <a:effectLst/>
                        </a:rPr>
                        <a:t>10 min</a:t>
                      </a:r>
                    </a:p>
                    <a:p>
                      <a:pPr marL="0" marR="0">
                        <a:spcBef>
                          <a:spcPts val="0"/>
                        </a:spcBef>
                        <a:spcAft>
                          <a:spcPts val="0"/>
                        </a:spcAft>
                      </a:pPr>
                      <a:r>
                        <a:rPr lang="en-US" sz="1600" dirty="0" smtClean="0">
                          <a:effectLst/>
                        </a:rPr>
                        <a:t>(4) </a:t>
                      </a:r>
                      <a:r>
                        <a:rPr lang="en-US" sz="1600" dirty="0" err="1" smtClean="0">
                          <a:effectLst/>
                        </a:rPr>
                        <a:t>HumanConnectome</a:t>
                      </a:r>
                      <a:r>
                        <a:rPr lang="en-US" sz="1600" dirty="0">
                          <a:effectLst/>
                        </a:rPr>
                        <a:t>: Neuroimaging Informatics and Analysis Center (Daniel Marcus) 20 </a:t>
                      </a:r>
                      <a:r>
                        <a:rPr lang="en-US" sz="1600" dirty="0" smtClean="0">
                          <a:effectLst/>
                        </a:rPr>
                        <a:t>min</a:t>
                      </a:r>
                    </a:p>
                    <a:p>
                      <a:pPr marL="0" marR="0">
                        <a:spcBef>
                          <a:spcPts val="0"/>
                        </a:spcBef>
                        <a:spcAft>
                          <a:spcPts val="0"/>
                        </a:spcAft>
                      </a:pPr>
                      <a:r>
                        <a:rPr lang="en-US" sz="1600" dirty="0" smtClean="0">
                          <a:effectLst/>
                        </a:rPr>
                        <a:t>(5)</a:t>
                      </a:r>
                      <a:r>
                        <a:rPr lang="en-US" sz="1600" baseline="0" dirty="0" smtClean="0">
                          <a:effectLst/>
                        </a:rPr>
                        <a:t> </a:t>
                      </a:r>
                      <a:r>
                        <a:rPr lang="en-US" sz="1600" dirty="0" smtClean="0">
                          <a:effectLst/>
                        </a:rPr>
                        <a:t>Northwestern </a:t>
                      </a:r>
                      <a:r>
                        <a:rPr lang="en-US" sz="1600" dirty="0">
                          <a:effectLst/>
                        </a:rPr>
                        <a:t>Neuroimaging and Applied Computational Anatomy (Lei Wang) 20 </a:t>
                      </a:r>
                      <a:r>
                        <a:rPr lang="en-US" sz="1600" dirty="0" smtClean="0">
                          <a:effectLst/>
                        </a:rPr>
                        <a:t>min</a:t>
                      </a:r>
                    </a:p>
                    <a:p>
                      <a:pPr marL="0" marR="0">
                        <a:spcBef>
                          <a:spcPts val="0"/>
                        </a:spcBef>
                        <a:spcAft>
                          <a:spcPts val="0"/>
                        </a:spcAft>
                      </a:pPr>
                      <a:r>
                        <a:rPr lang="en-US" sz="1600" dirty="0" smtClean="0">
                          <a:effectLst/>
                        </a:rPr>
                        <a:t>(6)</a:t>
                      </a:r>
                      <a:r>
                        <a:rPr lang="en-US" sz="1600" baseline="0" dirty="0" smtClean="0">
                          <a:effectLst/>
                        </a:rPr>
                        <a:t> </a:t>
                      </a:r>
                      <a:r>
                        <a:rPr lang="en-US" sz="1600" dirty="0" smtClean="0">
                          <a:effectLst/>
                        </a:rPr>
                        <a:t>Michigan </a:t>
                      </a:r>
                      <a:r>
                        <a:rPr lang="en-US" sz="1600" dirty="0">
                          <a:effectLst/>
                        </a:rPr>
                        <a:t>Institute for Data Science (Ivo Dinov), 20 min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137618">
                <a:tc>
                  <a:txBody>
                    <a:bodyPr/>
                    <a:lstStyle/>
                    <a:p>
                      <a:pPr marL="0" marR="0" algn="ctr">
                        <a:spcBef>
                          <a:spcPts val="0"/>
                        </a:spcBef>
                        <a:spcAft>
                          <a:spcPts val="0"/>
                        </a:spcAft>
                      </a:pPr>
                      <a:r>
                        <a:rPr lang="en-US" sz="1400">
                          <a:effectLst/>
                        </a:rPr>
                        <a:t>12:15-1:15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Lunch Break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endParaRPr lang="en-US" sz="1600" dirty="0">
                        <a:effectLst/>
                        <a:latin typeface="Calibri" panose="020F0502020204030204" pitchFamily="34" charset="0"/>
                      </a:endParaRPr>
                    </a:p>
                  </a:txBody>
                  <a:tcPr marL="47183" marR="47183" marT="0" marB="0" anchor="ctr"/>
                </a:tc>
              </a:tr>
              <a:tr h="597654">
                <a:tc>
                  <a:txBody>
                    <a:bodyPr/>
                    <a:lstStyle/>
                    <a:p>
                      <a:pPr marL="0" marR="0" algn="ctr">
                        <a:spcBef>
                          <a:spcPts val="0"/>
                        </a:spcBef>
                        <a:spcAft>
                          <a:spcPts val="0"/>
                        </a:spcAft>
                      </a:pPr>
                      <a:r>
                        <a:rPr lang="en-US" sz="1400">
                          <a:effectLst/>
                        </a:rPr>
                        <a:t>1:15-3:15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Unconference </a:t>
                      </a:r>
                      <a:r>
                        <a:rPr lang="en-US" sz="1600" dirty="0" smtClean="0">
                          <a:effectLst/>
                        </a:rPr>
                        <a:t>Breakouts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smtClean="0">
                          <a:effectLst/>
                        </a:rPr>
                        <a:t>Informal self-organized sessions (30-minutes each), round-robin rotations. (4 consecutive slots of 30-min each). Participants lead breakouts and mix with others</a:t>
                      </a:r>
                    </a:p>
                  </a:txBody>
                  <a:tcPr marL="47183" marR="47183" marT="0" marB="0" anchor="ctr"/>
                </a:tc>
              </a:tr>
              <a:tr h="137618">
                <a:tc>
                  <a:txBody>
                    <a:bodyPr/>
                    <a:lstStyle/>
                    <a:p>
                      <a:pPr marL="0" marR="0" algn="ctr">
                        <a:spcBef>
                          <a:spcPts val="0"/>
                        </a:spcBef>
                        <a:spcAft>
                          <a:spcPts val="0"/>
                        </a:spcAft>
                      </a:pPr>
                      <a:r>
                        <a:rPr lang="en-US" sz="1400">
                          <a:effectLst/>
                        </a:rPr>
                        <a:t>3:15-3:30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Break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endParaRPr lang="en-US" sz="1600" dirty="0">
                        <a:effectLst/>
                        <a:latin typeface="Calibri" panose="020F0502020204030204" pitchFamily="34" charset="0"/>
                      </a:endParaRPr>
                    </a:p>
                  </a:txBody>
                  <a:tcPr marL="47183" marR="47183" marT="0" marB="0" anchor="ctr"/>
                </a:tc>
              </a:tr>
              <a:tr h="626395">
                <a:tc>
                  <a:txBody>
                    <a:bodyPr/>
                    <a:lstStyle/>
                    <a:p>
                      <a:pPr marL="0" marR="0" algn="ctr">
                        <a:spcBef>
                          <a:spcPts val="0"/>
                        </a:spcBef>
                        <a:spcAft>
                          <a:spcPts val="0"/>
                        </a:spcAft>
                      </a:pPr>
                      <a:r>
                        <a:rPr lang="en-US" sz="1400">
                          <a:effectLst/>
                        </a:rPr>
                        <a:t>3:30-4:30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Breakout sessions reports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Analytics Pipelines </a:t>
                      </a:r>
                      <a:r>
                        <a:rPr lang="en-US" sz="1600" dirty="0" smtClean="0">
                          <a:effectLst/>
                        </a:rPr>
                        <a:t>Tools/Services; Challenges; Known Solutions; Predictive </a:t>
                      </a:r>
                      <a:r>
                        <a:rPr lang="en-US" sz="1600" dirty="0">
                          <a:effectLst/>
                        </a:rPr>
                        <a:t>analytics - methods, tools, protocols, workflows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600" dirty="0">
                          <a:effectLst/>
                        </a:rPr>
                        <a:t>Provenance (data, protocols, results, reproducibility or research findings</a:t>
                      </a:r>
                      <a:r>
                        <a:rPr lang="en-US" sz="1600" dirty="0" smtClean="0">
                          <a:effectLst/>
                        </a:rPr>
                        <a:t>); Computational </a:t>
                      </a:r>
                      <a:r>
                        <a:rPr lang="en-US" sz="1600" dirty="0">
                          <a:effectLst/>
                        </a:rPr>
                        <a:t>Neuroscience </a:t>
                      </a:r>
                      <a:r>
                        <a:rPr lang="en-US" sz="1600" dirty="0" smtClean="0">
                          <a:effectLst/>
                        </a:rPr>
                        <a:t>Methods; Case-studies</a:t>
                      </a:r>
                      <a:r>
                        <a:rPr lang="en-US" sz="1600" dirty="0">
                          <a:effectLst/>
                        </a:rPr>
                        <a:t>, data archives, Cloud Services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137618">
                <a:tc>
                  <a:txBody>
                    <a:bodyPr/>
                    <a:lstStyle/>
                    <a:p>
                      <a:pPr marL="0" marR="0" algn="ctr">
                        <a:spcBef>
                          <a:spcPts val="0"/>
                        </a:spcBef>
                        <a:spcAft>
                          <a:spcPts val="0"/>
                        </a:spcAft>
                      </a:pPr>
                      <a:r>
                        <a:rPr lang="en-US" sz="1400">
                          <a:effectLst/>
                        </a:rPr>
                        <a:t>4:30-5:30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a:effectLst/>
                        </a:rPr>
                        <a:t>Posters/Demos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Applications (brain mapping, </a:t>
                      </a:r>
                      <a:r>
                        <a:rPr lang="en-US" sz="1600" dirty="0" smtClean="0">
                          <a:effectLst/>
                        </a:rPr>
                        <a:t>imaging-genetics, </a:t>
                      </a:r>
                      <a:r>
                        <a:rPr lang="en-US" sz="1600" dirty="0">
                          <a:effectLst/>
                        </a:rPr>
                        <a:t>neurodegeneration)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r h="137618">
                <a:tc>
                  <a:txBody>
                    <a:bodyPr/>
                    <a:lstStyle/>
                    <a:p>
                      <a:pPr marL="0" marR="0" algn="ctr">
                        <a:spcBef>
                          <a:spcPts val="0"/>
                        </a:spcBef>
                        <a:spcAft>
                          <a:spcPts val="0"/>
                        </a:spcAft>
                      </a:pPr>
                      <a:r>
                        <a:rPr lang="en-US" sz="1400">
                          <a:effectLst/>
                        </a:rPr>
                        <a:t>6:00-8:00 PM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Dinner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c>
                  <a:txBody>
                    <a:bodyPr/>
                    <a:lstStyle/>
                    <a:p>
                      <a:pPr marL="0" marR="0">
                        <a:spcBef>
                          <a:spcPts val="0"/>
                        </a:spcBef>
                        <a:spcAft>
                          <a:spcPts val="0"/>
                        </a:spcAft>
                      </a:pPr>
                      <a:r>
                        <a:rPr lang="en-US" sz="1600" dirty="0">
                          <a:effectLst/>
                        </a:rPr>
                        <a:t>Social Networking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183" marR="47183" marT="0" marB="0" anchor="ctr"/>
                </a:tc>
              </a:tr>
            </a:tbl>
          </a:graphicData>
        </a:graphic>
      </p:graphicFrame>
    </p:spTree>
    <p:extLst>
      <p:ext uri="{BB962C8B-B14F-4D97-AF65-F5344CB8AC3E}">
        <p14:creationId xmlns:p14="http://schemas.microsoft.com/office/powerpoint/2010/main" val="9460040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2247856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917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000" b="1" dirty="0" err="1" smtClean="0"/>
              <a:t>HumanConnectome</a:t>
            </a:r>
            <a:r>
              <a:rPr lang="en-US" sz="8000" b="1" dirty="0"/>
              <a:t>: Neuroimaging Informatics and </a:t>
            </a:r>
            <a:r>
              <a:rPr lang="en-US" sz="8000" b="1" dirty="0" smtClean="0"/>
              <a:t>Analysis</a:t>
            </a:r>
            <a:endParaRPr lang="en-US" sz="8000" b="1" dirty="0"/>
          </a:p>
        </p:txBody>
      </p:sp>
      <p:sp>
        <p:nvSpPr>
          <p:cNvPr id="3" name="Content Placeholder 2"/>
          <p:cNvSpPr>
            <a:spLocks noGrp="1"/>
          </p:cNvSpPr>
          <p:nvPr>
            <p:ph idx="1"/>
          </p:nvPr>
        </p:nvSpPr>
        <p:spPr>
          <a:xfrm>
            <a:off x="368300" y="3434465"/>
            <a:ext cx="11353800" cy="3233035"/>
          </a:xfrm>
        </p:spPr>
        <p:txBody>
          <a:bodyPr>
            <a:normAutofit/>
          </a:bodyPr>
          <a:lstStyle/>
          <a:p>
            <a:pPr marL="0" indent="0" algn="ctr">
              <a:buNone/>
            </a:pPr>
            <a:endParaRPr lang="en-US" sz="7200" dirty="0" smtClean="0"/>
          </a:p>
          <a:p>
            <a:pPr marL="0" indent="0" algn="ctr">
              <a:buNone/>
            </a:pPr>
            <a:r>
              <a:rPr lang="en-US" sz="7200" dirty="0"/>
              <a:t>Daniel </a:t>
            </a:r>
            <a:r>
              <a:rPr lang="en-US" sz="7200" dirty="0" smtClean="0"/>
              <a:t>Marcus</a:t>
            </a:r>
          </a:p>
          <a:p>
            <a:pPr marL="0" indent="0" algn="ctr">
              <a:buNone/>
            </a:pPr>
            <a:r>
              <a:rPr lang="en-US" sz="3200" dirty="0" smtClean="0"/>
              <a:t>Washington University</a:t>
            </a:r>
          </a:p>
          <a:p>
            <a:pPr marL="0" indent="0" algn="ctr">
              <a:lnSpc>
                <a:spcPct val="100000"/>
              </a:lnSpc>
              <a:spcBef>
                <a:spcPts val="0"/>
              </a:spcBef>
              <a:buNone/>
            </a:pPr>
            <a:r>
              <a:rPr lang="en-US" dirty="0">
                <a:hlinkClick r:id="rId2"/>
              </a:rPr>
              <a:t>https://</a:t>
            </a:r>
            <a:r>
              <a:rPr lang="en-US" dirty="0" smtClean="0">
                <a:hlinkClick r:id="rId2"/>
              </a:rPr>
              <a:t>www.mir.wustl.edu</a:t>
            </a:r>
            <a:r>
              <a:rPr lang="en-US" dirty="0" smtClean="0"/>
              <a:t> </a:t>
            </a:r>
            <a:endParaRPr lang="en-US" dirty="0"/>
          </a:p>
        </p:txBody>
      </p:sp>
    </p:spTree>
    <p:extLst>
      <p:ext uri="{BB962C8B-B14F-4D97-AF65-F5344CB8AC3E}">
        <p14:creationId xmlns:p14="http://schemas.microsoft.com/office/powerpoint/2010/main" val="14199181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2973828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8156448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391789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765534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4897389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936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616212"/>
            <a:ext cx="11455400" cy="1984375"/>
          </a:xfrm>
        </p:spPr>
        <p:txBody>
          <a:bodyPr>
            <a:noAutofit/>
          </a:bodyPr>
          <a:lstStyle/>
          <a:p>
            <a:pPr algn="ctr"/>
            <a:r>
              <a:rPr lang="en-US" sz="8000" b="1" dirty="0" smtClean="0"/>
              <a:t>Northwestern </a:t>
            </a:r>
            <a:r>
              <a:rPr lang="en-US" sz="8000" b="1" dirty="0"/>
              <a:t>Neuroimaging and Applied Computational </a:t>
            </a:r>
            <a:r>
              <a:rPr lang="en-US" sz="8000" b="1" dirty="0" smtClean="0"/>
              <a:t>Anatomy</a:t>
            </a:r>
            <a:endParaRPr lang="en-US" sz="8000" b="1" dirty="0"/>
          </a:p>
        </p:txBody>
      </p:sp>
      <p:sp>
        <p:nvSpPr>
          <p:cNvPr id="3" name="Content Placeholder 2"/>
          <p:cNvSpPr>
            <a:spLocks noGrp="1"/>
          </p:cNvSpPr>
          <p:nvPr>
            <p:ph idx="1"/>
          </p:nvPr>
        </p:nvSpPr>
        <p:spPr>
          <a:xfrm>
            <a:off x="368300" y="3434465"/>
            <a:ext cx="11353800" cy="3233035"/>
          </a:xfrm>
        </p:spPr>
        <p:txBody>
          <a:bodyPr>
            <a:normAutofit/>
          </a:bodyPr>
          <a:lstStyle/>
          <a:p>
            <a:pPr marL="0" indent="0" algn="ctr">
              <a:buNone/>
            </a:pPr>
            <a:endParaRPr lang="en-US" sz="7200" dirty="0" smtClean="0"/>
          </a:p>
          <a:p>
            <a:pPr marL="0" indent="0" algn="ctr">
              <a:buNone/>
            </a:pPr>
            <a:r>
              <a:rPr lang="en-US" sz="7200" dirty="0"/>
              <a:t>Lei </a:t>
            </a:r>
            <a:r>
              <a:rPr lang="en-US" sz="7200" dirty="0" smtClean="0"/>
              <a:t>Wang</a:t>
            </a:r>
          </a:p>
          <a:p>
            <a:pPr marL="0" indent="0" algn="ctr">
              <a:buNone/>
            </a:pPr>
            <a:r>
              <a:rPr lang="en-US" sz="3200" dirty="0" smtClean="0"/>
              <a:t>Northwestern University</a:t>
            </a:r>
          </a:p>
          <a:p>
            <a:pPr marL="0" indent="0" algn="ctr">
              <a:lnSpc>
                <a:spcPct val="100000"/>
              </a:lnSpc>
              <a:spcBef>
                <a:spcPts val="0"/>
              </a:spcBef>
              <a:buNone/>
            </a:pPr>
            <a:r>
              <a:rPr lang="en-US" dirty="0">
                <a:hlinkClick r:id="rId2"/>
              </a:rPr>
              <a:t>http://</a:t>
            </a:r>
            <a:r>
              <a:rPr lang="en-US" dirty="0" smtClean="0">
                <a:hlinkClick r:id="rId2"/>
              </a:rPr>
              <a:t>www.nuin.northwestern.edu/members-2/lwang</a:t>
            </a:r>
            <a:r>
              <a:rPr lang="en-US" dirty="0" smtClean="0"/>
              <a:t> </a:t>
            </a:r>
            <a:endParaRPr lang="en-US" dirty="0"/>
          </a:p>
        </p:txBody>
      </p:sp>
    </p:spTree>
    <p:extLst>
      <p:ext uri="{BB962C8B-B14F-4D97-AF65-F5344CB8AC3E}">
        <p14:creationId xmlns:p14="http://schemas.microsoft.com/office/powerpoint/2010/main" val="1766165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580" y="70929"/>
            <a:ext cx="10515600" cy="838642"/>
          </a:xfrm>
        </p:spPr>
        <p:txBody>
          <a:bodyPr>
            <a:normAutofit fontScale="90000"/>
          </a:bodyPr>
          <a:lstStyle/>
          <a:p>
            <a:pPr algn="ctr"/>
            <a:r>
              <a:rPr lang="en-US" sz="6700" b="1" dirty="0" smtClean="0"/>
              <a:t>Program</a:t>
            </a:r>
            <a:endParaRPr lang="en-US" sz="6000" b="1" dirty="0"/>
          </a:p>
        </p:txBody>
      </p:sp>
      <p:graphicFrame>
        <p:nvGraphicFramePr>
          <p:cNvPr id="3" name="Table 2"/>
          <p:cNvGraphicFramePr>
            <a:graphicFrameLocks noGrp="1"/>
          </p:cNvGraphicFramePr>
          <p:nvPr>
            <p:extLst>
              <p:ext uri="{D42A27DB-BD31-4B8C-83A1-F6EECF244321}">
                <p14:modId xmlns:p14="http://schemas.microsoft.com/office/powerpoint/2010/main" val="3782631295"/>
              </p:ext>
            </p:extLst>
          </p:nvPr>
        </p:nvGraphicFramePr>
        <p:xfrm>
          <a:off x="185196" y="882479"/>
          <a:ext cx="11899431" cy="5941348"/>
        </p:xfrm>
        <a:graphic>
          <a:graphicData uri="http://schemas.openxmlformats.org/drawingml/2006/table">
            <a:tbl>
              <a:tblPr firstRow="1" firstCol="1" bandRow="1">
                <a:tableStyleId>{C083E6E3-FA7D-4D7B-A595-EF9225AFEA82}</a:tableStyleId>
              </a:tblPr>
              <a:tblGrid>
                <a:gridCol w="1155231"/>
                <a:gridCol w="2411067"/>
                <a:gridCol w="8333133"/>
              </a:tblGrid>
              <a:tr h="105268">
                <a:tc rowSpan="2">
                  <a:txBody>
                    <a:bodyPr/>
                    <a:lstStyle/>
                    <a:p>
                      <a:pPr marL="0" marR="0" algn="l" defTabSz="914400" rtl="0" eaLnBrk="1" latinLnBrk="0" hangingPunct="1">
                        <a:spcBef>
                          <a:spcPts val="0"/>
                        </a:spcBef>
                        <a:spcAft>
                          <a:spcPts val="0"/>
                        </a:spcAft>
                      </a:pPr>
                      <a:r>
                        <a:rPr lang="en-US" sz="1400" kern="1200" dirty="0">
                          <a:effectLst/>
                        </a:rPr>
                        <a:t>Time</a:t>
                      </a:r>
                      <a:endParaRPr lang="en-US" sz="1400" kern="1200" dirty="0">
                        <a:solidFill>
                          <a:schemeClr val="tx1"/>
                        </a:solidFill>
                        <a:effectLst/>
                        <a:latin typeface="+mn-lt"/>
                        <a:ea typeface="+mn-ea"/>
                        <a:cs typeface="+mn-cs"/>
                      </a:endParaRPr>
                    </a:p>
                  </a:txBody>
                  <a:tcPr marL="29607" marR="29607" marT="0" marB="0" anchor="ctr"/>
                </a:tc>
                <a:tc gridSpan="2">
                  <a:txBody>
                    <a:bodyPr/>
                    <a:lstStyle/>
                    <a:p>
                      <a:pPr marL="0" marR="0" algn="ctr" defTabSz="914400" rtl="0" eaLnBrk="1" latinLnBrk="0" hangingPunct="1">
                        <a:spcBef>
                          <a:spcPts val="0"/>
                        </a:spcBef>
                        <a:spcAft>
                          <a:spcPts val="0"/>
                        </a:spcAft>
                      </a:pPr>
                      <a:r>
                        <a:rPr lang="en-US" sz="1400" kern="1200" dirty="0">
                          <a:effectLst/>
                        </a:rPr>
                        <a:t>Day 2 (Wed 9/21/16)</a:t>
                      </a:r>
                      <a:endParaRPr lang="en-US" sz="1400" kern="1200" dirty="0">
                        <a:solidFill>
                          <a:schemeClr val="tx1"/>
                        </a:solidFill>
                        <a:effectLst/>
                        <a:latin typeface="+mn-lt"/>
                        <a:ea typeface="+mn-ea"/>
                        <a:cs typeface="+mn-cs"/>
                      </a:endParaRPr>
                    </a:p>
                  </a:txBody>
                  <a:tcPr marL="29607" marR="29607" marT="0" marB="0" anchor="ctr"/>
                </a:tc>
                <a:tc hMerge="1">
                  <a:txBody>
                    <a:bodyPr/>
                    <a:lstStyle/>
                    <a:p>
                      <a:endParaRPr lang="en-US"/>
                    </a:p>
                  </a:txBody>
                  <a:tcPr/>
                </a:tc>
              </a:tr>
              <a:tr h="92109">
                <a:tc vMerge="1">
                  <a:txBody>
                    <a:bodyPr/>
                    <a:lstStyle/>
                    <a:p>
                      <a:endParaRPr lang="en-US"/>
                    </a:p>
                  </a:txBody>
                  <a:tcPr/>
                </a:tc>
                <a:tc>
                  <a:txBody>
                    <a:bodyPr/>
                    <a:lstStyle/>
                    <a:p>
                      <a:pPr marL="0" marR="0" algn="l" defTabSz="914400" rtl="0" eaLnBrk="1" latinLnBrk="0" hangingPunct="1">
                        <a:spcBef>
                          <a:spcPts val="0"/>
                        </a:spcBef>
                        <a:spcAft>
                          <a:spcPts val="0"/>
                        </a:spcAft>
                      </a:pPr>
                      <a:r>
                        <a:rPr lang="en-US" sz="1600" b="1" kern="1200" dirty="0">
                          <a:effectLst/>
                        </a:rPr>
                        <a:t>Sessions</a:t>
                      </a:r>
                      <a:endParaRPr lang="en-US" sz="1600" b="1"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b="1" kern="1200" dirty="0">
                          <a:effectLst/>
                        </a:rPr>
                        <a:t>Details</a:t>
                      </a:r>
                      <a:endParaRPr lang="en-US" sz="1600" b="1" kern="1200" dirty="0">
                        <a:solidFill>
                          <a:schemeClr val="tx1"/>
                        </a:solidFill>
                        <a:effectLst/>
                        <a:latin typeface="+mn-lt"/>
                        <a:ea typeface="+mn-ea"/>
                        <a:cs typeface="+mn-cs"/>
                      </a:endParaRPr>
                    </a:p>
                  </a:txBody>
                  <a:tcPr marL="29607" marR="29607" marT="0" marB="0" anchor="ctr"/>
                </a:tc>
              </a:tr>
              <a:tr h="197377">
                <a:tc>
                  <a:txBody>
                    <a:bodyPr/>
                    <a:lstStyle/>
                    <a:p>
                      <a:pPr marL="0" marR="0" algn="l" defTabSz="914400" rtl="0" eaLnBrk="1" latinLnBrk="0" hangingPunct="1">
                        <a:spcBef>
                          <a:spcPts val="0"/>
                        </a:spcBef>
                        <a:spcAft>
                          <a:spcPts val="0"/>
                        </a:spcAft>
                      </a:pPr>
                      <a:r>
                        <a:rPr lang="en-US" sz="1400" kern="1200" dirty="0">
                          <a:effectLst/>
                        </a:rPr>
                        <a:t>8:00-8:30 AM</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Registration</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Onsite registration, nametags, booklets, breakfast, coffee, networking</a:t>
                      </a:r>
                      <a:endParaRPr lang="en-US" sz="1600" kern="1200" dirty="0">
                        <a:solidFill>
                          <a:schemeClr val="tx1"/>
                        </a:solidFill>
                        <a:effectLst/>
                        <a:latin typeface="+mn-lt"/>
                        <a:ea typeface="+mn-ea"/>
                        <a:cs typeface="+mn-cs"/>
                      </a:endParaRPr>
                    </a:p>
                  </a:txBody>
                  <a:tcPr marL="29607" marR="29607" marT="0" marB="0" anchor="ctr"/>
                </a:tc>
              </a:tr>
              <a:tr h="1021658">
                <a:tc>
                  <a:txBody>
                    <a:bodyPr/>
                    <a:lstStyle/>
                    <a:p>
                      <a:pPr marL="0" marR="0" algn="l" defTabSz="914400" rtl="0" eaLnBrk="1" latinLnBrk="0" hangingPunct="1">
                        <a:spcBef>
                          <a:spcPts val="0"/>
                        </a:spcBef>
                        <a:spcAft>
                          <a:spcPts val="0"/>
                        </a:spcAft>
                      </a:pPr>
                      <a:r>
                        <a:rPr lang="en-US" sz="1400" kern="1200" dirty="0">
                          <a:effectLst/>
                        </a:rPr>
                        <a:t>8:30-11:00</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Core Big Neuroscience Infrastructure</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lvl="0" indent="-342900" algn="l" defTabSz="914400" rtl="0" eaLnBrk="1" latinLnBrk="0" hangingPunct="1">
                        <a:spcBef>
                          <a:spcPts val="0"/>
                        </a:spcBef>
                        <a:spcAft>
                          <a:spcPts val="0"/>
                        </a:spcAft>
                        <a:buFont typeface="+mj-lt"/>
                        <a:buAutoNum type="arabicParenBoth"/>
                      </a:pPr>
                      <a:r>
                        <a:rPr lang="en-US" sz="1600" kern="1200" dirty="0" smtClean="0">
                          <a:effectLst/>
                        </a:rPr>
                        <a:t>Neuroscience </a:t>
                      </a:r>
                      <a:r>
                        <a:rPr lang="en-US" sz="1600" kern="1200" smtClean="0">
                          <a:effectLst/>
                        </a:rPr>
                        <a:t>Information Framework (NIF): </a:t>
                      </a:r>
                      <a:r>
                        <a:rPr lang="en-US" sz="1600" kern="1200" dirty="0" smtClean="0">
                          <a:effectLst/>
                        </a:rPr>
                        <a:t>A Cooperative And Collaborative Information, Resource, and Data Discovery Infrastructure (Jeff </a:t>
                      </a:r>
                      <a:r>
                        <a:rPr lang="en-US" sz="1600" kern="1200" dirty="0" err="1" smtClean="0">
                          <a:effectLst/>
                        </a:rPr>
                        <a:t>Grethe</a:t>
                      </a:r>
                      <a:r>
                        <a:rPr lang="en-US" sz="1600" kern="1200" dirty="0" smtClean="0">
                          <a:effectLst/>
                        </a:rPr>
                        <a:t>) </a:t>
                      </a:r>
                      <a:r>
                        <a:rPr lang="en-US" sz="1600" kern="1200" dirty="0">
                          <a:effectLst/>
                        </a:rPr>
                        <a:t>25 min</a:t>
                      </a:r>
                    </a:p>
                    <a:p>
                      <a:pPr marL="0" marR="0" lvl="0" indent="-342900" algn="l" defTabSz="914400" rtl="0" eaLnBrk="1" latinLnBrk="0" hangingPunct="1">
                        <a:spcBef>
                          <a:spcPts val="0"/>
                        </a:spcBef>
                        <a:spcAft>
                          <a:spcPts val="0"/>
                        </a:spcAft>
                        <a:buFont typeface="+mj-lt"/>
                        <a:buAutoNum type="arabicParenBoth"/>
                      </a:pPr>
                      <a:r>
                        <a:rPr lang="en-US" sz="1600" kern="1200" dirty="0">
                          <a:effectLst/>
                        </a:rPr>
                        <a:t>Indiana Computational Neuroimaging Research (Franco Pestilli) 25 min</a:t>
                      </a:r>
                    </a:p>
                    <a:p>
                      <a:pPr marL="0" marR="0" lvl="0" indent="-342900" algn="l" defTabSz="914400" rtl="0" eaLnBrk="1" latinLnBrk="0" hangingPunct="1">
                        <a:spcBef>
                          <a:spcPts val="0"/>
                        </a:spcBef>
                        <a:spcAft>
                          <a:spcPts val="0"/>
                        </a:spcAft>
                        <a:buFont typeface="+mj-lt"/>
                        <a:buAutoNum type="arabicParenBoth"/>
                      </a:pPr>
                      <a:r>
                        <a:rPr lang="en-US" sz="1600" kern="1200" dirty="0">
                          <a:effectLst/>
                        </a:rPr>
                        <a:t>OSU Network Based Computing </a:t>
                      </a:r>
                      <a:r>
                        <a:rPr lang="en-US" sz="1600" kern="1200" dirty="0" smtClean="0">
                          <a:effectLst/>
                        </a:rPr>
                        <a:t>(DK Panda</a:t>
                      </a:r>
                      <a:r>
                        <a:rPr lang="en-US" sz="1600" kern="1200" dirty="0">
                          <a:effectLst/>
                        </a:rPr>
                        <a:t>, </a:t>
                      </a:r>
                      <a:r>
                        <a:rPr lang="en-US" sz="1600" kern="1200" dirty="0" smtClean="0">
                          <a:effectLst/>
                        </a:rPr>
                        <a:t>K </a:t>
                      </a:r>
                      <a:r>
                        <a:rPr lang="en-US" sz="1600" kern="1200" dirty="0">
                          <a:effectLst/>
                        </a:rPr>
                        <a:t>Hamidouche, </a:t>
                      </a:r>
                      <a:r>
                        <a:rPr lang="en-US" sz="1600" kern="1200" dirty="0" smtClean="0">
                          <a:effectLst/>
                        </a:rPr>
                        <a:t>X </a:t>
                      </a:r>
                      <a:r>
                        <a:rPr lang="en-US" sz="1600" kern="1200" dirty="0">
                          <a:effectLst/>
                        </a:rPr>
                        <a:t>Lu, </a:t>
                      </a:r>
                      <a:r>
                        <a:rPr lang="en-US" sz="1600" kern="1200" dirty="0" smtClean="0">
                          <a:effectLst/>
                        </a:rPr>
                        <a:t>H</a:t>
                      </a:r>
                      <a:r>
                        <a:rPr lang="en-US" sz="1600" kern="1200" baseline="0" dirty="0" smtClean="0">
                          <a:effectLst/>
                        </a:rPr>
                        <a:t> </a:t>
                      </a:r>
                      <a:r>
                        <a:rPr lang="en-US" sz="1600" kern="1200" dirty="0" smtClean="0">
                          <a:effectLst/>
                        </a:rPr>
                        <a:t>Subramoni</a:t>
                      </a:r>
                      <a:r>
                        <a:rPr lang="en-US" sz="1600" kern="1200" dirty="0">
                          <a:effectLst/>
                        </a:rPr>
                        <a:t>) 25 min </a:t>
                      </a:r>
                    </a:p>
                    <a:p>
                      <a:pPr marL="0" marR="0" algn="l" defTabSz="914400" rtl="0" eaLnBrk="1" latinLnBrk="0" hangingPunct="1">
                        <a:spcBef>
                          <a:spcPts val="0"/>
                        </a:spcBef>
                        <a:spcAft>
                          <a:spcPts val="0"/>
                        </a:spcAft>
                      </a:pPr>
                      <a:r>
                        <a:rPr lang="en-US" sz="1600" kern="1200" dirty="0">
                          <a:effectLst/>
                        </a:rPr>
                        <a:t> </a:t>
                      </a:r>
                      <a:r>
                        <a:rPr lang="en-US" sz="1600" kern="1200" dirty="0" smtClean="0">
                          <a:effectLst/>
                        </a:rPr>
                        <a:t>BREAK </a:t>
                      </a:r>
                      <a:r>
                        <a:rPr lang="en-US" sz="1600" kern="1200" dirty="0">
                          <a:effectLst/>
                        </a:rPr>
                        <a:t>10-min</a:t>
                      </a:r>
                    </a:p>
                    <a:p>
                      <a:pPr marL="0" marR="0" algn="l" defTabSz="914400" rtl="0" eaLnBrk="1" latinLnBrk="0" hangingPunct="1">
                        <a:spcBef>
                          <a:spcPts val="0"/>
                        </a:spcBef>
                        <a:spcAft>
                          <a:spcPts val="0"/>
                        </a:spcAft>
                      </a:pPr>
                      <a:r>
                        <a:rPr lang="en-US" sz="1600" kern="1200" dirty="0" smtClean="0">
                          <a:effectLst/>
                        </a:rPr>
                        <a:t>(4)   CWRU </a:t>
                      </a:r>
                      <a:r>
                        <a:rPr lang="en-US" sz="1600" kern="1200" dirty="0">
                          <a:effectLst/>
                        </a:rPr>
                        <a:t>Biomedical and Healthcare Informatics (Satya Sahoo) 25 </a:t>
                      </a:r>
                      <a:r>
                        <a:rPr lang="en-US" sz="1600" kern="1200" dirty="0" smtClean="0">
                          <a:effectLst/>
                        </a:rPr>
                        <a:t>min</a:t>
                      </a:r>
                    </a:p>
                    <a:p>
                      <a:pPr marL="0" marR="0" lvl="0" indent="0" algn="l" defTabSz="914400" rtl="0" eaLnBrk="1" latinLnBrk="0" hangingPunct="1">
                        <a:spcBef>
                          <a:spcPts val="0"/>
                        </a:spcBef>
                        <a:spcAft>
                          <a:spcPts val="0"/>
                        </a:spcAft>
                        <a:buFont typeface="+mj-lt"/>
                        <a:buNone/>
                      </a:pPr>
                      <a:r>
                        <a:rPr lang="en-US" sz="1600" kern="1200" dirty="0" smtClean="0">
                          <a:effectLst/>
                        </a:rPr>
                        <a:t>(5)   Graphical Pipeline Workflows for Integrated Neuroscience (Ivo Dinov), 25 min</a:t>
                      </a:r>
                      <a:endParaRPr lang="en-US" sz="1600" kern="1200" dirty="0">
                        <a:solidFill>
                          <a:schemeClr val="tx1"/>
                        </a:solidFill>
                        <a:effectLst/>
                        <a:latin typeface="+mn-lt"/>
                        <a:ea typeface="+mn-ea"/>
                        <a:cs typeface="+mn-cs"/>
                      </a:endParaRPr>
                    </a:p>
                  </a:txBody>
                  <a:tcPr marL="29607" marR="29607" marT="0" marB="0" anchor="ctr"/>
                </a:tc>
              </a:tr>
              <a:tr h="86352">
                <a:tc>
                  <a:txBody>
                    <a:bodyPr/>
                    <a:lstStyle/>
                    <a:p>
                      <a:pPr marL="0" marR="0" algn="l" defTabSz="914400" rtl="0" eaLnBrk="1" latinLnBrk="0" hangingPunct="1">
                        <a:spcBef>
                          <a:spcPts val="0"/>
                        </a:spcBef>
                        <a:spcAft>
                          <a:spcPts val="0"/>
                        </a:spcAft>
                      </a:pPr>
                      <a:r>
                        <a:rPr lang="en-US" sz="1400" kern="1200">
                          <a:effectLst/>
                        </a:rPr>
                        <a:t>11:00-11:10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Break</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 </a:t>
                      </a:r>
                      <a:endParaRPr lang="en-US" sz="1600" kern="1200" dirty="0">
                        <a:solidFill>
                          <a:schemeClr val="tx1"/>
                        </a:solidFill>
                        <a:effectLst/>
                        <a:latin typeface="+mn-lt"/>
                        <a:ea typeface="+mn-ea"/>
                        <a:cs typeface="+mn-cs"/>
                      </a:endParaRPr>
                    </a:p>
                  </a:txBody>
                  <a:tcPr marL="29607" marR="29607" marT="0" marB="0" anchor="ctr"/>
                </a:tc>
              </a:tr>
              <a:tr h="131585">
                <a:tc>
                  <a:txBody>
                    <a:bodyPr/>
                    <a:lstStyle/>
                    <a:p>
                      <a:pPr marL="0" marR="0" algn="l" defTabSz="914400" rtl="0" eaLnBrk="1" latinLnBrk="0" hangingPunct="1">
                        <a:spcBef>
                          <a:spcPts val="0"/>
                        </a:spcBef>
                        <a:spcAft>
                          <a:spcPts val="0"/>
                        </a:spcAft>
                      </a:pPr>
                      <a:r>
                        <a:rPr lang="en-US" sz="1400" kern="1200">
                          <a:effectLst/>
                        </a:rPr>
                        <a:t>11:10-12:10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Lightning Talks</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3-5 min Rapid-Fire talks from the Midwest Big Data Community</a:t>
                      </a:r>
                      <a:endParaRPr lang="en-US" sz="1600" kern="1200" dirty="0">
                        <a:solidFill>
                          <a:schemeClr val="tx1"/>
                        </a:solidFill>
                        <a:effectLst/>
                        <a:latin typeface="+mn-lt"/>
                        <a:ea typeface="+mn-ea"/>
                        <a:cs typeface="+mn-cs"/>
                      </a:endParaRPr>
                    </a:p>
                  </a:txBody>
                  <a:tcPr marL="29607" marR="29607" marT="0" marB="0" anchor="ctr"/>
                </a:tc>
              </a:tr>
              <a:tr h="86352">
                <a:tc>
                  <a:txBody>
                    <a:bodyPr/>
                    <a:lstStyle/>
                    <a:p>
                      <a:pPr marL="0" marR="0" algn="l" defTabSz="914400" rtl="0" eaLnBrk="1" latinLnBrk="0" hangingPunct="1">
                        <a:spcBef>
                          <a:spcPts val="0"/>
                        </a:spcBef>
                        <a:spcAft>
                          <a:spcPts val="0"/>
                        </a:spcAft>
                      </a:pPr>
                      <a:r>
                        <a:rPr lang="en-US" sz="1400" kern="1200">
                          <a:effectLst/>
                        </a:rPr>
                        <a:t>12:10-1:10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Lunch Break</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 </a:t>
                      </a:r>
                      <a:endParaRPr lang="en-US" sz="1600" kern="1200" dirty="0">
                        <a:solidFill>
                          <a:schemeClr val="tx1"/>
                        </a:solidFill>
                        <a:effectLst/>
                        <a:latin typeface="+mn-lt"/>
                        <a:ea typeface="+mn-ea"/>
                        <a:cs typeface="+mn-cs"/>
                      </a:endParaRPr>
                    </a:p>
                  </a:txBody>
                  <a:tcPr marL="29607" marR="29607" marT="0" marB="0" anchor="ctr"/>
                </a:tc>
              </a:tr>
              <a:tr h="592131">
                <a:tc>
                  <a:txBody>
                    <a:bodyPr/>
                    <a:lstStyle/>
                    <a:p>
                      <a:pPr marL="0" marR="0" algn="l" defTabSz="914400" rtl="0" eaLnBrk="1" latinLnBrk="0" hangingPunct="1">
                        <a:spcBef>
                          <a:spcPts val="0"/>
                        </a:spcBef>
                        <a:spcAft>
                          <a:spcPts val="0"/>
                        </a:spcAft>
                      </a:pPr>
                      <a:r>
                        <a:rPr lang="en-US" sz="1400" kern="1200">
                          <a:effectLst/>
                        </a:rPr>
                        <a:t>1:10-2:40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Unconference </a:t>
                      </a:r>
                      <a:r>
                        <a:rPr lang="en-US" sz="1600" kern="1200" dirty="0" smtClean="0">
                          <a:effectLst/>
                        </a:rPr>
                        <a:t>Breakouts</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Informal self-organized sessions </a:t>
                      </a:r>
                      <a:r>
                        <a:rPr lang="en-US" sz="1600" kern="1200" dirty="0" smtClean="0">
                          <a:effectLst/>
                        </a:rPr>
                        <a:t>(3 x 30-minutes </a:t>
                      </a:r>
                      <a:r>
                        <a:rPr lang="en-US" sz="1600" kern="1200" dirty="0">
                          <a:effectLst/>
                        </a:rPr>
                        <a:t>each), round-robin rotations: Brain structure, Function, Diffusion, Physiology; File Formats; Pipeline workflow Environments; Cloud Services: JIRA, GitHub, Trello, AWS, MapReduce, Hadoop; Driving Biomedical/Healthcare Challenges, etc.</a:t>
                      </a:r>
                      <a:endParaRPr lang="en-US" sz="1600" kern="1200" dirty="0">
                        <a:solidFill>
                          <a:schemeClr val="tx1"/>
                        </a:solidFill>
                        <a:effectLst/>
                        <a:latin typeface="+mn-lt"/>
                        <a:ea typeface="+mn-ea"/>
                        <a:cs typeface="+mn-cs"/>
                      </a:endParaRPr>
                    </a:p>
                  </a:txBody>
                  <a:tcPr marL="29607" marR="29607" marT="0" marB="0" anchor="ctr"/>
                </a:tc>
              </a:tr>
              <a:tr h="103623">
                <a:tc>
                  <a:txBody>
                    <a:bodyPr/>
                    <a:lstStyle/>
                    <a:p>
                      <a:pPr marL="0" marR="0" algn="l" defTabSz="914400" rtl="0" eaLnBrk="1" latinLnBrk="0" hangingPunct="1">
                        <a:spcBef>
                          <a:spcPts val="0"/>
                        </a:spcBef>
                        <a:spcAft>
                          <a:spcPts val="0"/>
                        </a:spcAft>
                      </a:pPr>
                      <a:r>
                        <a:rPr lang="en-US" sz="1400" kern="1200">
                          <a:effectLst/>
                        </a:rPr>
                        <a:t>2:40-2:50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a:effectLst/>
                        </a:rPr>
                        <a:t>Break</a:t>
                      </a:r>
                      <a:endParaRPr lang="en-US" sz="16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 </a:t>
                      </a:r>
                      <a:endParaRPr lang="en-US" sz="1600" kern="1200" dirty="0">
                        <a:solidFill>
                          <a:schemeClr val="tx1"/>
                        </a:solidFill>
                        <a:effectLst/>
                        <a:latin typeface="+mn-lt"/>
                        <a:ea typeface="+mn-ea"/>
                        <a:cs typeface="+mn-cs"/>
                      </a:endParaRPr>
                    </a:p>
                  </a:txBody>
                  <a:tcPr marL="29607" marR="29607" marT="0" marB="0" anchor="ctr"/>
                </a:tc>
              </a:tr>
              <a:tr h="851188">
                <a:tc>
                  <a:txBody>
                    <a:bodyPr/>
                    <a:lstStyle/>
                    <a:p>
                      <a:pPr marL="0" marR="0" algn="l" defTabSz="914400" rtl="0" eaLnBrk="1" latinLnBrk="0" hangingPunct="1">
                        <a:spcBef>
                          <a:spcPts val="0"/>
                        </a:spcBef>
                        <a:spcAft>
                          <a:spcPts val="0"/>
                        </a:spcAft>
                      </a:pPr>
                      <a:r>
                        <a:rPr lang="en-US" sz="1400" kern="1200">
                          <a:effectLst/>
                        </a:rPr>
                        <a:t>2:50-3:30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a:effectLst/>
                        </a:rPr>
                        <a:t>Breakout sessions reports</a:t>
                      </a:r>
                      <a:endParaRPr lang="en-US" sz="16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Analytics Pipelines </a:t>
                      </a:r>
                      <a:r>
                        <a:rPr lang="en-US" sz="1600" kern="1200" dirty="0" smtClean="0">
                          <a:effectLst/>
                        </a:rPr>
                        <a:t>Tools/Services; Challenges; Known Solutions; Predictive </a:t>
                      </a:r>
                      <a:r>
                        <a:rPr lang="en-US" sz="1600" kern="1200" dirty="0">
                          <a:effectLst/>
                        </a:rPr>
                        <a:t>analytics - methods, tools, protocols, </a:t>
                      </a:r>
                      <a:r>
                        <a:rPr lang="en-US" sz="1600" kern="1200" dirty="0" smtClean="0">
                          <a:effectLst/>
                        </a:rPr>
                        <a:t>workflows; Provenance </a:t>
                      </a:r>
                      <a:r>
                        <a:rPr lang="en-US" sz="1600" kern="1200" dirty="0">
                          <a:effectLst/>
                        </a:rPr>
                        <a:t>(data, protocols, results, reproducibility or research findings</a:t>
                      </a:r>
                      <a:r>
                        <a:rPr lang="en-US" sz="1600" kern="1200" dirty="0" smtClean="0">
                          <a:effectLst/>
                        </a:rPr>
                        <a:t>); Computational </a:t>
                      </a:r>
                      <a:r>
                        <a:rPr lang="en-US" sz="1600" kern="1200" dirty="0">
                          <a:effectLst/>
                        </a:rPr>
                        <a:t>Neuroscience </a:t>
                      </a:r>
                      <a:r>
                        <a:rPr lang="en-US" sz="1600" kern="1200" dirty="0" smtClean="0">
                          <a:effectLst/>
                        </a:rPr>
                        <a:t>Methods; Case-studies</a:t>
                      </a:r>
                      <a:r>
                        <a:rPr lang="en-US" sz="1600" kern="1200" dirty="0">
                          <a:effectLst/>
                        </a:rPr>
                        <a:t>, data archives, Cloud Services</a:t>
                      </a:r>
                      <a:endParaRPr lang="en-US" sz="1600" kern="1200" dirty="0">
                        <a:solidFill>
                          <a:schemeClr val="tx1"/>
                        </a:solidFill>
                        <a:effectLst/>
                        <a:latin typeface="+mn-lt"/>
                        <a:ea typeface="+mn-ea"/>
                        <a:cs typeface="+mn-cs"/>
                      </a:endParaRPr>
                    </a:p>
                  </a:txBody>
                  <a:tcPr marL="29607" marR="29607" marT="0" marB="0" anchor="ctr"/>
                </a:tc>
              </a:tr>
              <a:tr h="197377">
                <a:tc>
                  <a:txBody>
                    <a:bodyPr/>
                    <a:lstStyle/>
                    <a:p>
                      <a:pPr marL="0" marR="0" algn="l" defTabSz="914400" rtl="0" eaLnBrk="1" latinLnBrk="0" hangingPunct="1">
                        <a:spcBef>
                          <a:spcPts val="0"/>
                        </a:spcBef>
                        <a:spcAft>
                          <a:spcPts val="0"/>
                        </a:spcAft>
                      </a:pPr>
                      <a:r>
                        <a:rPr lang="en-US" sz="1400" kern="1200">
                          <a:effectLst/>
                        </a:rPr>
                        <a:t>3:30-4:00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Live </a:t>
                      </a:r>
                      <a:r>
                        <a:rPr lang="en-US" sz="1600" kern="1200" dirty="0" smtClean="0">
                          <a:effectLst/>
                        </a:rPr>
                        <a:t>Demos / Try-It-Now</a:t>
                      </a:r>
                      <a:endParaRPr lang="en-US" sz="16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Applications (brain mapping, imaging-genetics neurodegeneration)</a:t>
                      </a:r>
                      <a:endParaRPr lang="en-US" sz="1600" kern="1200" dirty="0">
                        <a:solidFill>
                          <a:schemeClr val="tx1"/>
                        </a:solidFill>
                        <a:effectLst/>
                        <a:latin typeface="+mn-lt"/>
                        <a:ea typeface="+mn-ea"/>
                        <a:cs typeface="+mn-cs"/>
                      </a:endParaRPr>
                    </a:p>
                  </a:txBody>
                  <a:tcPr marL="29607" marR="29607" marT="0" marB="0" anchor="ctr"/>
                </a:tc>
              </a:tr>
              <a:tr h="460546">
                <a:tc>
                  <a:txBody>
                    <a:bodyPr/>
                    <a:lstStyle/>
                    <a:p>
                      <a:pPr marL="0" marR="0" algn="l" defTabSz="914400" rtl="0" eaLnBrk="1" latinLnBrk="0" hangingPunct="1">
                        <a:spcBef>
                          <a:spcPts val="0"/>
                        </a:spcBef>
                        <a:spcAft>
                          <a:spcPts val="0"/>
                        </a:spcAft>
                      </a:pPr>
                      <a:r>
                        <a:rPr lang="en-US" sz="1400" kern="1200">
                          <a:effectLst/>
                        </a:rPr>
                        <a:t>4:00 PM</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a:effectLst/>
                        </a:rPr>
                        <a:t>Conclusions</a:t>
                      </a:r>
                      <a:endParaRPr lang="en-US" sz="16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600" kern="1200" dirty="0">
                          <a:effectLst/>
                        </a:rPr>
                        <a:t>Workshop Evaluation (</a:t>
                      </a:r>
                      <a:r>
                        <a:rPr lang="en-US" sz="1600" kern="1200" dirty="0">
                          <a:effectLst/>
                          <a:hlinkClick r:id="rId2"/>
                        </a:rPr>
                        <a:t>http://www.neurosciencenetwork.org/ACNN_Workshop_2016.html</a:t>
                      </a:r>
                      <a:r>
                        <a:rPr lang="en-US" sz="1600" kern="1200" dirty="0">
                          <a:effectLst/>
                        </a:rPr>
                        <a:t>).  Collaborations, joint papers, extramural grant opportunities, Shareable resources, Available </a:t>
                      </a:r>
                      <a:r>
                        <a:rPr lang="en-US" sz="1600" kern="1200" dirty="0" err="1">
                          <a:effectLst/>
                        </a:rPr>
                        <a:t>Webapps</a:t>
                      </a:r>
                      <a:r>
                        <a:rPr lang="en-US" sz="1600" kern="1200" dirty="0">
                          <a:effectLst/>
                        </a:rPr>
                        <a:t>, APIs, workflows</a:t>
                      </a:r>
                      <a:endParaRPr lang="en-US" sz="1600" kern="1200" dirty="0">
                        <a:solidFill>
                          <a:schemeClr val="tx1"/>
                        </a:solidFill>
                        <a:effectLst/>
                        <a:latin typeface="+mn-lt"/>
                        <a:ea typeface="+mn-ea"/>
                        <a:cs typeface="+mn-cs"/>
                      </a:endParaRPr>
                    </a:p>
                  </a:txBody>
                  <a:tcPr marL="29607" marR="29607" marT="0" marB="0" anchor="ctr"/>
                </a:tc>
              </a:tr>
            </a:tbl>
          </a:graphicData>
        </a:graphic>
      </p:graphicFrame>
    </p:spTree>
    <p:extLst>
      <p:ext uri="{BB962C8B-B14F-4D97-AF65-F5344CB8AC3E}">
        <p14:creationId xmlns:p14="http://schemas.microsoft.com/office/powerpoint/2010/main" val="13073225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3628188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9033592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9598288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8988175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7060565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2" y="949325"/>
            <a:ext cx="10515600" cy="1325563"/>
          </a:xfrm>
        </p:spPr>
        <p:txBody>
          <a:bodyPr>
            <a:noAutofit/>
          </a:bodyPr>
          <a:lstStyle/>
          <a:p>
            <a:pPr algn="ctr"/>
            <a:r>
              <a:rPr lang="en-US" sz="9600" b="1" dirty="0" smtClean="0"/>
              <a:t>Michigan </a:t>
            </a:r>
            <a:r>
              <a:rPr lang="en-US" sz="9600" b="1" dirty="0"/>
              <a:t>Institute for Data Science </a:t>
            </a:r>
          </a:p>
        </p:txBody>
      </p:sp>
      <p:sp>
        <p:nvSpPr>
          <p:cNvPr id="3" name="Content Placeholder 2"/>
          <p:cNvSpPr>
            <a:spLocks noGrp="1"/>
          </p:cNvSpPr>
          <p:nvPr>
            <p:ph idx="1"/>
          </p:nvPr>
        </p:nvSpPr>
        <p:spPr>
          <a:xfrm>
            <a:off x="838200" y="3624966"/>
            <a:ext cx="10515600" cy="3182234"/>
          </a:xfrm>
        </p:spPr>
        <p:txBody>
          <a:bodyPr>
            <a:normAutofit/>
          </a:bodyPr>
          <a:lstStyle/>
          <a:p>
            <a:pPr marL="0" indent="0" algn="ctr">
              <a:buNone/>
            </a:pPr>
            <a:r>
              <a:rPr lang="en-US" sz="6600" dirty="0" smtClean="0"/>
              <a:t>Ivo D Dinov</a:t>
            </a:r>
          </a:p>
          <a:p>
            <a:pPr marL="0" indent="0" algn="ctr">
              <a:buNone/>
            </a:pPr>
            <a:r>
              <a:rPr lang="en-US" dirty="0" smtClean="0"/>
              <a:t>Statistics Online Computational Resource (SOCR)</a:t>
            </a:r>
          </a:p>
          <a:p>
            <a:pPr marL="0" indent="0" algn="ctr">
              <a:buNone/>
            </a:pPr>
            <a:r>
              <a:rPr lang="en-US" dirty="0" smtClean="0"/>
              <a:t>Michigan Institute for Data Science (MIDAS)</a:t>
            </a:r>
          </a:p>
          <a:p>
            <a:pPr marL="0" indent="0" algn="ctr">
              <a:buNone/>
            </a:pPr>
            <a:r>
              <a:rPr lang="en-US" dirty="0" smtClean="0"/>
              <a:t>University of Michigan</a:t>
            </a:r>
          </a:p>
          <a:p>
            <a:pPr marL="0" indent="0" algn="ctr">
              <a:buNone/>
            </a:pPr>
            <a:r>
              <a:rPr lang="en-US" dirty="0">
                <a:hlinkClick r:id="rId2"/>
              </a:rPr>
              <a:t>http://www.umich.edu/~</a:t>
            </a:r>
            <a:r>
              <a:rPr lang="en-US" dirty="0" smtClean="0">
                <a:hlinkClick r:id="rId2"/>
              </a:rPr>
              <a:t>dinov</a:t>
            </a:r>
            <a:r>
              <a:rPr lang="en-US" dirty="0" smtClean="0"/>
              <a:t>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25" y="5359079"/>
            <a:ext cx="2770028" cy="1365625"/>
          </a:xfrm>
          <a:prstGeom prst="rect">
            <a:avLst/>
          </a:prstGeom>
        </p:spPr>
      </p:pic>
      <p:pic>
        <p:nvPicPr>
          <p:cNvPr id="6" name="Picture 5"/>
          <p:cNvPicPr>
            <a:picLocks noChangeAspect="1"/>
          </p:cNvPicPr>
          <p:nvPr/>
        </p:nvPicPr>
        <p:blipFill rotWithShape="1">
          <a:blip r:embed="rId4">
            <a:clrChange>
              <a:clrFrom>
                <a:srgbClr val="091F3F"/>
              </a:clrFrom>
              <a:clrTo>
                <a:srgbClr val="091F3F">
                  <a:alpha val="0"/>
                </a:srgbClr>
              </a:clrTo>
            </a:clrChange>
            <a:extLst>
              <a:ext uri="{28A0092B-C50C-407E-A947-70E740481C1C}">
                <a14:useLocalDpi xmlns:a14="http://schemas.microsoft.com/office/drawing/2010/main" val="0"/>
              </a:ext>
            </a:extLst>
          </a:blip>
          <a:srcRect l="9524" t="11317" r="9275" b="10083"/>
          <a:stretch/>
        </p:blipFill>
        <p:spPr>
          <a:xfrm>
            <a:off x="10790210" y="5359079"/>
            <a:ext cx="1287665" cy="1368706"/>
          </a:xfrm>
          <a:prstGeom prst="rect">
            <a:avLst/>
          </a:prstGeom>
        </p:spPr>
      </p:pic>
    </p:spTree>
    <p:extLst>
      <p:ext uri="{BB962C8B-B14F-4D97-AF65-F5344CB8AC3E}">
        <p14:creationId xmlns:p14="http://schemas.microsoft.com/office/powerpoint/2010/main" val="13007472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935646"/>
          </a:xfrm>
        </p:spPr>
        <p:txBody>
          <a:bodyPr>
            <a:normAutofit fontScale="90000"/>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grpSp>
        <p:nvGrpSpPr>
          <p:cNvPr id="4" name="Group 3"/>
          <p:cNvGrpSpPr/>
          <p:nvPr/>
        </p:nvGrpSpPr>
        <p:grpSpPr>
          <a:xfrm>
            <a:off x="757168" y="1439334"/>
            <a:ext cx="11272034" cy="5094013"/>
            <a:chOff x="757168" y="1439334"/>
            <a:chExt cx="11272034" cy="5094013"/>
          </a:xfrm>
        </p:grpSpPr>
        <p:grpSp>
          <p:nvGrpSpPr>
            <p:cNvPr id="6" name="Group 5"/>
            <p:cNvGrpSpPr/>
            <p:nvPr/>
          </p:nvGrpSpPr>
          <p:grpSpPr>
            <a:xfrm>
              <a:off x="757168" y="1478845"/>
              <a:ext cx="5362300" cy="2359401"/>
              <a:chOff x="757168" y="1478845"/>
              <a:chExt cx="5362300" cy="2359401"/>
            </a:xfrm>
          </p:grpSpPr>
          <p:sp>
            <p:nvSpPr>
              <p:cNvPr id="23" name="Rounded Rectangle 22"/>
              <p:cNvSpPr/>
              <p:nvPr/>
            </p:nvSpPr>
            <p:spPr>
              <a:xfrm>
                <a:off x="779823" y="1478845"/>
                <a:ext cx="5339645" cy="1998134"/>
              </a:xfrm>
              <a:prstGeom prst="roundRect">
                <a:avLst/>
              </a:prstGeom>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20746076">
                <a:off x="757168" y="2761028"/>
                <a:ext cx="1913281" cy="1077218"/>
              </a:xfrm>
              <a:prstGeom prst="rect">
                <a:avLst/>
              </a:prstGeom>
            </p:spPr>
            <p:txBody>
              <a:bodyPr wrap="none">
                <a:spAutoFit/>
              </a:bodyPr>
              <a:lstStyle/>
              <a:p>
                <a:r>
                  <a:rPr lang="en-US" sz="3200" b="1" dirty="0" smtClean="0"/>
                  <a:t>Data</a:t>
                </a:r>
              </a:p>
              <a:p>
                <a:r>
                  <a:rPr lang="en-US" sz="3200" b="1" dirty="0" smtClean="0"/>
                  <a:t>Wrangling</a:t>
                </a:r>
                <a:endParaRPr lang="en-US" sz="3200" dirty="0"/>
              </a:p>
            </p:txBody>
          </p:sp>
          <p:grpSp>
            <p:nvGrpSpPr>
              <p:cNvPr id="25" name="Group 24"/>
              <p:cNvGrpSpPr/>
              <p:nvPr/>
            </p:nvGrpSpPr>
            <p:grpSpPr>
              <a:xfrm>
                <a:off x="2357756" y="1587641"/>
                <a:ext cx="1971675" cy="1752600"/>
                <a:chOff x="2357756" y="1587641"/>
                <a:chExt cx="1971675" cy="1752600"/>
              </a:xfrm>
            </p:grpSpPr>
            <p:pic>
              <p:nvPicPr>
                <p:cNvPr id="26" name="Picture 25"/>
                <p:cNvPicPr>
                  <a:picLocks noChangeAspect="1"/>
                </p:cNvPicPr>
                <p:nvPr/>
              </p:nvPicPr>
              <p:blipFill rotWithShape="1">
                <a:blip r:embed="rId2"/>
                <a:srcRect l="37562" t="49778" r="54371" b="39403"/>
                <a:stretch/>
              </p:blipFill>
              <p:spPr>
                <a:xfrm>
                  <a:off x="2773505" y="1722850"/>
                  <a:ext cx="1162756" cy="1370306"/>
                </a:xfrm>
                <a:prstGeom prst="roundRect">
                  <a:avLst>
                    <a:gd name="adj" fmla="val 19580"/>
                  </a:avLst>
                </a:prstGeom>
              </p:spPr>
            </p:pic>
            <p:pic>
              <p:nvPicPr>
                <p:cNvPr id="27" name="Picture 2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2357756" y="1587641"/>
                  <a:ext cx="1971675" cy="1752600"/>
                </a:xfrm>
                <a:prstGeom prst="rect">
                  <a:avLst/>
                </a:prstGeom>
                <a:scene3d>
                  <a:camera prst="isometricOffAxis1Right"/>
                  <a:lightRig rig="threePt" dir="t"/>
                </a:scene3d>
              </p:spPr>
            </p:pic>
          </p:grpSp>
        </p:grpSp>
        <p:grpSp>
          <p:nvGrpSpPr>
            <p:cNvPr id="7" name="Group 6"/>
            <p:cNvGrpSpPr/>
            <p:nvPr/>
          </p:nvGrpSpPr>
          <p:grpSpPr>
            <a:xfrm>
              <a:off x="6689557" y="1439334"/>
              <a:ext cx="5339645" cy="2391259"/>
              <a:chOff x="6689557" y="1439334"/>
              <a:chExt cx="5339645" cy="2391259"/>
            </a:xfrm>
          </p:grpSpPr>
          <p:sp>
            <p:nvSpPr>
              <p:cNvPr id="18" name="Rounded Rectangle 17"/>
              <p:cNvSpPr/>
              <p:nvPr/>
            </p:nvSpPr>
            <p:spPr>
              <a:xfrm>
                <a:off x="6689557" y="1439334"/>
                <a:ext cx="5339645" cy="1998134"/>
              </a:xfrm>
              <a:prstGeom prst="roundRect">
                <a:avLst/>
              </a:prstGeom>
              <a:solidFill>
                <a:schemeClr val="accent2"/>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20716036">
                <a:off x="6722779" y="2753375"/>
                <a:ext cx="1806905" cy="1077218"/>
              </a:xfrm>
              <a:prstGeom prst="rect">
                <a:avLst/>
              </a:prstGeom>
            </p:spPr>
            <p:txBody>
              <a:bodyPr wrap="none">
                <a:spAutoFit/>
              </a:bodyPr>
              <a:lstStyle/>
              <a:p>
                <a:r>
                  <a:rPr lang="en-US" sz="3200" b="1" dirty="0" smtClean="0"/>
                  <a:t>Data</a:t>
                </a:r>
              </a:p>
              <a:p>
                <a:r>
                  <a:rPr lang="en-US" sz="3200" b="1" dirty="0" smtClean="0"/>
                  <a:t>Modeling</a:t>
                </a:r>
                <a:endParaRPr lang="en-US" sz="3200" dirty="0"/>
              </a:p>
            </p:txBody>
          </p:sp>
          <p:grpSp>
            <p:nvGrpSpPr>
              <p:cNvPr id="20" name="Group 19"/>
              <p:cNvGrpSpPr/>
              <p:nvPr/>
            </p:nvGrpSpPr>
            <p:grpSpPr>
              <a:xfrm>
                <a:off x="8422533" y="1629232"/>
                <a:ext cx="1420923" cy="1429743"/>
                <a:chOff x="8422533" y="1629232"/>
                <a:chExt cx="1420923" cy="1429743"/>
              </a:xfrm>
            </p:grpSpPr>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l="5401" t="909" b="3904"/>
                <a:stretch/>
              </p:blipFill>
              <p:spPr>
                <a:xfrm flipH="1">
                  <a:off x="8422533" y="1629232"/>
                  <a:ext cx="1420923" cy="1429743"/>
                </a:xfrm>
                <a:prstGeom prst="roundRect">
                  <a:avLst/>
                </a:prstGeom>
              </p:spPr>
            </p:pic>
            <p:pic>
              <p:nvPicPr>
                <p:cNvPr id="22" name="Picture 21"/>
                <p:cNvPicPr>
                  <a:picLocks noChangeAspect="1"/>
                </p:cNvPicPr>
                <p:nvPr/>
              </p:nvPicPr>
              <p:blipFill rotWithShape="1">
                <a:blip r:embed="rId2"/>
                <a:srcRect l="37562" t="49778" r="54371" b="39403"/>
                <a:stretch/>
              </p:blipFill>
              <p:spPr>
                <a:xfrm>
                  <a:off x="9132995" y="1884305"/>
                  <a:ext cx="676787" cy="825028"/>
                </a:xfrm>
                <a:prstGeom prst="roundRect">
                  <a:avLst>
                    <a:gd name="adj" fmla="val 19580"/>
                  </a:avLst>
                </a:prstGeom>
                <a:ln w="57150">
                  <a:solidFill>
                    <a:srgbClr val="002060"/>
                  </a:solidFill>
                </a:ln>
                <a:scene3d>
                  <a:camera prst="perspectiveContrastingLeftFacing"/>
                  <a:lightRig rig="threePt" dir="t"/>
                </a:scene3d>
              </p:spPr>
            </p:pic>
          </p:grpSp>
        </p:grpSp>
        <p:grpSp>
          <p:nvGrpSpPr>
            <p:cNvPr id="8" name="Group 7"/>
            <p:cNvGrpSpPr/>
            <p:nvPr/>
          </p:nvGrpSpPr>
          <p:grpSpPr>
            <a:xfrm>
              <a:off x="859925" y="4159760"/>
              <a:ext cx="5360254" cy="2373586"/>
              <a:chOff x="859925" y="4159760"/>
              <a:chExt cx="5360254" cy="2373586"/>
            </a:xfrm>
          </p:grpSpPr>
          <p:sp>
            <p:nvSpPr>
              <p:cNvPr id="13" name="Rounded Rectangle 12"/>
              <p:cNvSpPr/>
              <p:nvPr/>
            </p:nvSpPr>
            <p:spPr>
              <a:xfrm>
                <a:off x="880534" y="4159760"/>
                <a:ext cx="5339645" cy="1998134"/>
              </a:xfrm>
              <a:prstGeom prst="roundRect">
                <a:avLst/>
              </a:prstGeom>
              <a:solidFill>
                <a:srgbClr val="00B050"/>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0639707">
                <a:off x="859925" y="5456128"/>
                <a:ext cx="1730345" cy="1077218"/>
              </a:xfrm>
              <a:prstGeom prst="rect">
                <a:avLst/>
              </a:prstGeom>
            </p:spPr>
            <p:txBody>
              <a:bodyPr wrap="none">
                <a:spAutoFit/>
              </a:bodyPr>
              <a:lstStyle/>
              <a:p>
                <a:r>
                  <a:rPr lang="en-US" sz="3200" b="1" dirty="0" smtClean="0"/>
                  <a:t>Data</a:t>
                </a:r>
              </a:p>
              <a:p>
                <a:r>
                  <a:rPr lang="en-US" sz="3200" b="1" dirty="0" smtClean="0"/>
                  <a:t>Analytics</a:t>
                </a:r>
                <a:endParaRPr lang="en-US" sz="3200" dirty="0"/>
              </a:p>
            </p:txBody>
          </p:sp>
          <p:grpSp>
            <p:nvGrpSpPr>
              <p:cNvPr id="15" name="Group 14"/>
              <p:cNvGrpSpPr/>
              <p:nvPr/>
            </p:nvGrpSpPr>
            <p:grpSpPr>
              <a:xfrm>
                <a:off x="1742454" y="4266249"/>
                <a:ext cx="3414381" cy="1814002"/>
                <a:chOff x="1742454" y="4266249"/>
                <a:chExt cx="3414381" cy="1814002"/>
              </a:xfrm>
            </p:grpSpPr>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595990">
                  <a:off x="1742454" y="4266249"/>
                  <a:ext cx="3414381" cy="1378108"/>
                </a:xfrm>
                <a:prstGeom prst="trapezoid">
                  <a:avLst>
                    <a:gd name="adj" fmla="val 99036"/>
                  </a:avLst>
                </a:prstGeom>
              </p:spPr>
            </p:pic>
            <p:pic>
              <p:nvPicPr>
                <p:cNvPr id="17" name="Pictur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32010">
                  <a:off x="2140045" y="4384862"/>
                  <a:ext cx="2915108" cy="1695389"/>
                </a:xfrm>
                <a:prstGeom prst="rect">
                  <a:avLst/>
                </a:prstGeom>
              </p:spPr>
            </p:pic>
          </p:grpSp>
        </p:grpSp>
        <p:grpSp>
          <p:nvGrpSpPr>
            <p:cNvPr id="9" name="Group 8"/>
            <p:cNvGrpSpPr/>
            <p:nvPr/>
          </p:nvGrpSpPr>
          <p:grpSpPr>
            <a:xfrm>
              <a:off x="6689556" y="4159760"/>
              <a:ext cx="5339645" cy="2373587"/>
              <a:chOff x="6689556" y="4159760"/>
              <a:chExt cx="5339645" cy="2373587"/>
            </a:xfrm>
          </p:grpSpPr>
          <p:sp>
            <p:nvSpPr>
              <p:cNvPr id="10" name="Rounded Rectangle 9"/>
              <p:cNvSpPr/>
              <p:nvPr/>
            </p:nvSpPr>
            <p:spPr>
              <a:xfrm>
                <a:off x="6689556" y="4159760"/>
                <a:ext cx="5339645" cy="1998134"/>
              </a:xfrm>
              <a:prstGeom prst="roundRect">
                <a:avLst/>
              </a:prstGeom>
              <a:solidFill>
                <a:schemeClr val="accent4">
                  <a:lumMod val="60000"/>
                  <a:lumOff val="40000"/>
                </a:schemeClr>
              </a:solidFill>
              <a:ln w="57150"/>
              <a:scene3d>
                <a:camera prst="perspectiveHeroicExtremeRightFacing"/>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0704071">
                <a:off x="6700846" y="5456129"/>
                <a:ext cx="2448747" cy="1077218"/>
              </a:xfrm>
              <a:prstGeom prst="rect">
                <a:avLst/>
              </a:prstGeom>
            </p:spPr>
            <p:txBody>
              <a:bodyPr wrap="none">
                <a:spAutoFit/>
              </a:bodyPr>
              <a:lstStyle/>
              <a:p>
                <a:r>
                  <a:rPr lang="en-US" sz="3200" b="1" dirty="0" smtClean="0"/>
                  <a:t>Data</a:t>
                </a:r>
              </a:p>
              <a:p>
                <a:r>
                  <a:rPr lang="en-US" sz="3200" b="1" dirty="0" smtClean="0"/>
                  <a:t>Visualization </a:t>
                </a:r>
                <a:endParaRPr lang="en-US" sz="3200" dirty="0"/>
              </a:p>
            </p:txBody>
          </p:sp>
          <p:pic>
            <p:nvPicPr>
              <p:cNvPr id="12" name="Picture 1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12637" y="4291962"/>
                <a:ext cx="2635245" cy="1705344"/>
              </a:xfrm>
              <a:prstGeom prst="rect">
                <a:avLst/>
              </a:prstGeom>
              <a:scene3d>
                <a:camera prst="perspectiveContrastingRightFacing"/>
                <a:lightRig rig="threePt" dir="t"/>
              </a:scene3d>
            </p:spPr>
          </p:pic>
        </p:grpSp>
      </p:grpSp>
    </p:spTree>
    <p:extLst>
      <p:ext uri="{BB962C8B-B14F-4D97-AF65-F5344CB8AC3E}">
        <p14:creationId xmlns:p14="http://schemas.microsoft.com/office/powerpoint/2010/main" val="34613808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935646"/>
          </a:xfrm>
        </p:spPr>
        <p:txBody>
          <a:bodyPr>
            <a:normAutofit fontScale="90000"/>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graphicFrame>
        <p:nvGraphicFramePr>
          <p:cNvPr id="5" name="Table 4"/>
          <p:cNvGraphicFramePr>
            <a:graphicFrameLocks noGrp="1"/>
          </p:cNvGraphicFramePr>
          <p:nvPr>
            <p:extLst>
              <p:ext uri="{D42A27DB-BD31-4B8C-83A1-F6EECF244321}">
                <p14:modId xmlns:p14="http://schemas.microsoft.com/office/powerpoint/2010/main" val="3681454494"/>
              </p:ext>
            </p:extLst>
          </p:nvPr>
        </p:nvGraphicFramePr>
        <p:xfrm>
          <a:off x="256308" y="1186471"/>
          <a:ext cx="11724409" cy="5486400"/>
        </p:xfrm>
        <a:graphic>
          <a:graphicData uri="http://schemas.openxmlformats.org/drawingml/2006/table">
            <a:tbl>
              <a:tblPr firstRow="1" firstCol="1" bandRow="1">
                <a:tableStyleId>{5FD0F851-EC5A-4D38-B0AD-8093EC10F338}</a:tableStyleId>
              </a:tblPr>
              <a:tblGrid>
                <a:gridCol w="1259646"/>
                <a:gridCol w="1299484"/>
                <a:gridCol w="1733362"/>
                <a:gridCol w="7431917"/>
              </a:tblGrid>
              <a:tr h="199229">
                <a:tc>
                  <a:txBody>
                    <a:bodyPr/>
                    <a:lstStyle/>
                    <a:p>
                      <a:pPr marL="0" marR="0" algn="ctr">
                        <a:lnSpc>
                          <a:spcPts val="1800"/>
                        </a:lnSpc>
                        <a:spcBef>
                          <a:spcPts val="0"/>
                        </a:spcBef>
                        <a:spcAft>
                          <a:spcPts val="0"/>
                        </a:spcAft>
                      </a:pPr>
                      <a:r>
                        <a:rPr lang="en-US" sz="1600" dirty="0" smtClean="0">
                          <a:effectLst/>
                        </a:rPr>
                        <a:t>Case-Studies</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Sample-size</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Data Elements</a:t>
                      </a:r>
                      <a:endParaRPr lang="en-US" sz="1600" dirty="0">
                        <a:effectLst/>
                        <a:latin typeface="Times New Roman" panose="02020603050405020304" pitchFamily="18" charset="0"/>
                        <a:ea typeface="Times New Roman" panose="02020603050405020304" pitchFamily="18" charset="0"/>
                      </a:endParaRPr>
                    </a:p>
                  </a:txBody>
                  <a:tcPr marL="30358" marR="30358" marT="0" marB="0"/>
                </a:tc>
                <a:tc>
                  <a:txBody>
                    <a:bodyPr/>
                    <a:lstStyle/>
                    <a:p>
                      <a:pPr marL="0" marR="0" algn="ctr">
                        <a:lnSpc>
                          <a:spcPts val="1800"/>
                        </a:lnSpc>
                        <a:spcBef>
                          <a:spcPts val="0"/>
                        </a:spcBef>
                        <a:spcAft>
                          <a:spcPts val="0"/>
                        </a:spcAft>
                      </a:pPr>
                      <a:r>
                        <a:rPr lang="en-US" sz="1600" dirty="0">
                          <a:effectLst/>
                        </a:rPr>
                        <a:t>Description</a:t>
                      </a:r>
                      <a:endParaRPr lang="en-US" sz="1600" dirty="0">
                        <a:effectLst/>
                        <a:latin typeface="Times New Roman" panose="02020603050405020304" pitchFamily="18" charset="0"/>
                        <a:ea typeface="Times New Roman" panose="02020603050405020304" pitchFamily="18" charset="0"/>
                      </a:endParaRPr>
                    </a:p>
                  </a:txBody>
                  <a:tcPr marL="30358" marR="30358" marT="0" marB="0"/>
                </a:tc>
              </a:tr>
              <a:tr h="995620">
                <a:tc>
                  <a:txBody>
                    <a:bodyPr/>
                    <a:lstStyle/>
                    <a:p>
                      <a:pPr marL="0" marR="0" algn="ctr">
                        <a:lnSpc>
                          <a:spcPts val="1800"/>
                        </a:lnSpc>
                        <a:spcBef>
                          <a:spcPts val="0"/>
                        </a:spcBef>
                        <a:spcAft>
                          <a:spcPts val="0"/>
                        </a:spcAft>
                      </a:pPr>
                      <a:r>
                        <a:rPr lang="en-US" sz="1800" dirty="0">
                          <a:effectLst/>
                        </a:rPr>
                        <a:t>ALS</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dirty="0">
                          <a:effectLst/>
                        </a:rPr>
                        <a:t>Longitudinal data for 8K patients (data comes from 2 independent EU registries)</a:t>
                      </a:r>
                      <a:endParaRPr lang="en-US" sz="12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dirty="0">
                          <a:effectLst/>
                        </a:rPr>
                        <a:t>&gt;300 variables including incomplete  clinical, physiological, and cognitive data</a:t>
                      </a:r>
                      <a:endParaRPr lang="en-US" sz="12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dirty="0">
                          <a:effectLst/>
                        </a:rPr>
                        <a:t>This case-study needs innovative machine learning methods for automated diagnostic classification (e.g., patients vs. controls) and unsupervised prediction of cognitive and behavioral decline in ALS patients. The multi-source data will be partitioned into training (estimation) and testing (validation) sets. We plan to fit different models and estimate model-free classifiers to either cluster the participants into groups or hierarchies, or to forecast the progression of the disease over </a:t>
                      </a:r>
                      <a:r>
                        <a:rPr lang="en-US" sz="1200" dirty="0" smtClean="0">
                          <a:effectLst/>
                        </a:rPr>
                        <a:t>time</a:t>
                      </a:r>
                      <a:endParaRPr lang="en-US" sz="1200" dirty="0">
                        <a:effectLst/>
                      </a:endParaRPr>
                    </a:p>
                  </a:txBody>
                  <a:tcPr marL="30358" marR="30358" marT="0" marB="0"/>
                </a:tc>
              </a:tr>
              <a:tr h="1097903">
                <a:tc>
                  <a:txBody>
                    <a:bodyPr/>
                    <a:lstStyle/>
                    <a:p>
                      <a:pPr marL="0" marR="0" algn="ctr">
                        <a:lnSpc>
                          <a:spcPts val="1800"/>
                        </a:lnSpc>
                        <a:spcBef>
                          <a:spcPts val="0"/>
                        </a:spcBef>
                        <a:spcAft>
                          <a:spcPts val="0"/>
                        </a:spcAft>
                      </a:pPr>
                      <a:r>
                        <a:rPr lang="en-US" sz="1800" dirty="0">
                          <a:effectLst/>
                        </a:rPr>
                        <a:t>Depression / </a:t>
                      </a:r>
                    </a:p>
                    <a:p>
                      <a:pPr marL="0" marR="0" algn="ctr">
                        <a:lnSpc>
                          <a:spcPts val="1800"/>
                        </a:lnSpc>
                        <a:spcBef>
                          <a:spcPts val="0"/>
                        </a:spcBef>
                        <a:spcAft>
                          <a:spcPts val="0"/>
                        </a:spcAft>
                      </a:pPr>
                      <a:r>
                        <a:rPr lang="en-US" sz="1800" dirty="0">
                          <a:effectLst/>
                        </a:rPr>
                        <a:t>SZ</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Extremely large longitudinal data (ms samples), 150 subjects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Study design includes 20 (2*2*5) stimuli types, 12 electrode locations, 1,000’s of ms measurements, 4 summary measures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a:effectLst/>
                        </a:rPr>
                        <a:t>This case-study is focused on identifying a set of P300 biomarkers (using the incomplete high frequency data) that can classify the core cohorts (Bipolar, Schizophrenia, Depression, and healthy controls). We also aim to investigate if P300 responses to emotional stimuli classify the groups better than those to non-emotional stimuli (from standard Go/NoGo tasks). Mean and peak amplitude and latency are candidates based on previously reported results</a:t>
                      </a:r>
                      <a:endParaRPr lang="en-US" sz="1200">
                        <a:effectLst/>
                        <a:latin typeface="Times New Roman" panose="02020603050405020304" pitchFamily="18" charset="0"/>
                        <a:ea typeface="Times New Roman" panose="02020603050405020304" pitchFamily="18" charset="0"/>
                      </a:endParaRPr>
                    </a:p>
                  </a:txBody>
                  <a:tcPr marL="30358" marR="30358" marT="0" marB="0"/>
                </a:tc>
              </a:tr>
              <a:tr h="1097903">
                <a:tc>
                  <a:txBody>
                    <a:bodyPr/>
                    <a:lstStyle/>
                    <a:p>
                      <a:pPr marL="0" marR="0" algn="ctr">
                        <a:lnSpc>
                          <a:spcPts val="1800"/>
                        </a:lnSpc>
                        <a:spcBef>
                          <a:spcPts val="0"/>
                        </a:spcBef>
                        <a:spcAft>
                          <a:spcPts val="0"/>
                        </a:spcAft>
                      </a:pPr>
                      <a:r>
                        <a:rPr lang="en-US" sz="1800" dirty="0">
                          <a:effectLst/>
                        </a:rPr>
                        <a:t>PD</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550 PPMI subjects with 1-10 observation time points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Demographics, clinical tests, vital signs, MDS-UPDRS scores, ADL, MoCA, sMRI, ESS Sleepiness Scale, GDS-15,</a:t>
                      </a:r>
                    </a:p>
                    <a:p>
                      <a:pPr marL="0" marR="0" algn="l">
                        <a:lnSpc>
                          <a:spcPts val="1800"/>
                        </a:lnSpc>
                        <a:spcBef>
                          <a:spcPts val="0"/>
                        </a:spcBef>
                        <a:spcAft>
                          <a:spcPts val="0"/>
                        </a:spcAft>
                      </a:pPr>
                      <a:r>
                        <a:rPr lang="en-US" sz="1200">
                          <a:effectLst/>
                        </a:rPr>
                        <a:t>genetics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a:effectLst/>
                        </a:rPr>
                        <a:t>Using heterogeneous data of Parkinson’s Disease (PD), the study aims to develop a comprehensive end-to-end protocol for data characterization, manipulation, processing, cleaning, analysis and validation. Specifically: (1) introduce methods for rebalancing imbalanced cohorts, (2) utilize a wide spectrum of classification methods to generate consistent and powerful phenotypic predictions, and (iii) generate reproducible machine-learning based classification that enables the reporting of model parameters and diagnostic forecasting based on new data</a:t>
                      </a:r>
                      <a:endParaRPr lang="en-US" sz="1200">
                        <a:effectLst/>
                        <a:latin typeface="Times New Roman" panose="02020603050405020304" pitchFamily="18" charset="0"/>
                        <a:ea typeface="Times New Roman" panose="02020603050405020304" pitchFamily="18" charset="0"/>
                      </a:endParaRPr>
                    </a:p>
                  </a:txBody>
                  <a:tcPr marL="30358" marR="30358" marT="0" marB="0"/>
                </a:tc>
              </a:tr>
              <a:tr h="1097903">
                <a:tc>
                  <a:txBody>
                    <a:bodyPr/>
                    <a:lstStyle/>
                    <a:p>
                      <a:pPr marL="0" marR="0" algn="ctr">
                        <a:lnSpc>
                          <a:spcPts val="1800"/>
                        </a:lnSpc>
                        <a:spcBef>
                          <a:spcPts val="0"/>
                        </a:spcBef>
                        <a:spcAft>
                          <a:spcPts val="0"/>
                        </a:spcAft>
                      </a:pPr>
                      <a:r>
                        <a:rPr lang="en-US" sz="1800" dirty="0">
                          <a:effectLst/>
                        </a:rPr>
                        <a:t>TBI </a:t>
                      </a:r>
                    </a:p>
                    <a:p>
                      <a:pPr marL="0" marR="0" algn="ctr">
                        <a:lnSpc>
                          <a:spcPts val="1800"/>
                        </a:lnSpc>
                        <a:spcBef>
                          <a:spcPts val="0"/>
                        </a:spcBef>
                        <a:spcAft>
                          <a:spcPts val="0"/>
                        </a:spcAft>
                      </a:pPr>
                      <a:r>
                        <a:rPr lang="en-US" sz="1800" dirty="0">
                          <a:effectLst/>
                        </a:rPr>
                        <a:t>/ </a:t>
                      </a:r>
                    </a:p>
                    <a:p>
                      <a:pPr marL="0" marR="0" algn="ctr">
                        <a:lnSpc>
                          <a:spcPts val="1800"/>
                        </a:lnSpc>
                        <a:spcBef>
                          <a:spcPts val="0"/>
                        </a:spcBef>
                        <a:spcAft>
                          <a:spcPts val="0"/>
                        </a:spcAft>
                      </a:pPr>
                      <a:r>
                        <a:rPr lang="en-US" sz="1800" dirty="0">
                          <a:effectLst/>
                        </a:rPr>
                        <a:t>Trauma</a:t>
                      </a:r>
                      <a:endParaRPr lang="en-US" sz="1800" dirty="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Over 2,000 patients and controls, acute and multiple chronic times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0" algn="l">
                        <a:lnSpc>
                          <a:spcPts val="1800"/>
                        </a:lnSpc>
                        <a:spcBef>
                          <a:spcPts val="0"/>
                        </a:spcBef>
                        <a:spcAft>
                          <a:spcPts val="0"/>
                        </a:spcAft>
                      </a:pPr>
                      <a:r>
                        <a:rPr lang="en-US" sz="1200">
                          <a:effectLst/>
                        </a:rPr>
                        <a:t>Dozens of structured (imaging, phenotypic, clinical) and unstructured (injury type, notes) data elements</a:t>
                      </a:r>
                      <a:endParaRPr lang="en-US" sz="1200">
                        <a:effectLst/>
                        <a:latin typeface="Times New Roman" panose="02020603050405020304" pitchFamily="18" charset="0"/>
                        <a:ea typeface="Times New Roman" panose="02020603050405020304" pitchFamily="18" charset="0"/>
                      </a:endParaRPr>
                    </a:p>
                  </a:txBody>
                  <a:tcPr marL="30358" marR="30358" marT="0" marB="0" anchor="ctr"/>
                </a:tc>
                <a:tc>
                  <a:txBody>
                    <a:bodyPr/>
                    <a:lstStyle/>
                    <a:p>
                      <a:pPr marL="0" marR="45720" algn="l">
                        <a:lnSpc>
                          <a:spcPts val="1800"/>
                        </a:lnSpc>
                        <a:spcBef>
                          <a:spcPts val="0"/>
                        </a:spcBef>
                        <a:spcAft>
                          <a:spcPts val="0"/>
                        </a:spcAft>
                      </a:pPr>
                      <a:r>
                        <a:rPr lang="en-US" sz="1200" dirty="0">
                          <a:effectLst/>
                        </a:rPr>
                        <a:t>Three major data sets are included: Volumetric in Brain Trauma (VBT), </a:t>
                      </a:r>
                      <a:r>
                        <a:rPr lang="en-US" sz="1200" dirty="0" err="1">
                          <a:effectLst/>
                        </a:rPr>
                        <a:t>HeadSmat</a:t>
                      </a:r>
                      <a:r>
                        <a:rPr lang="en-US" sz="1200" dirty="0">
                          <a:effectLst/>
                        </a:rPr>
                        <a:t>, and PROTECT II. Each of these datasets include patient’s brain CT and/or MRI scans at time of admission, and in some cases during  ICU stay, and even during long-term follow up after hospital discharge. These datasets also include time-course data on some physiological measures and blood factors, captured throughout the course of treatment. The </a:t>
                      </a:r>
                      <a:r>
                        <a:rPr lang="en-US" sz="1200" dirty="0" err="1">
                          <a:effectLst/>
                        </a:rPr>
                        <a:t>UMich</a:t>
                      </a:r>
                      <a:r>
                        <a:rPr lang="en-US" sz="1200" dirty="0">
                          <a:effectLst/>
                        </a:rPr>
                        <a:t>/Massey Foundation Grand Challenge provides additional motivation and testing data. The PIs are involved in research funded by this foundation to integrate and analyze these datasets</a:t>
                      </a:r>
                      <a:endParaRPr lang="en-US" sz="1200" dirty="0">
                        <a:effectLst/>
                        <a:latin typeface="Times New Roman" panose="02020603050405020304" pitchFamily="18" charset="0"/>
                        <a:ea typeface="Times New Roman" panose="02020603050405020304" pitchFamily="18" charset="0"/>
                      </a:endParaRPr>
                    </a:p>
                  </a:txBody>
                  <a:tcPr marL="30358" marR="30358" marT="0" marB="0"/>
                </a:tc>
              </a:tr>
            </a:tbl>
          </a:graphicData>
        </a:graphic>
      </p:graphicFrame>
    </p:spTree>
    <p:extLst>
      <p:ext uri="{BB962C8B-B14F-4D97-AF65-F5344CB8AC3E}">
        <p14:creationId xmlns:p14="http://schemas.microsoft.com/office/powerpoint/2010/main" val="15444550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45363"/>
            <a:ext cx="12477750" cy="6936119"/>
            <a:chOff x="0" y="45363"/>
            <a:chExt cx="12477750" cy="6936119"/>
          </a:xfrm>
        </p:grpSpPr>
        <p:pic>
          <p:nvPicPr>
            <p:cNvPr id="4" name="Picture 3"/>
            <p:cNvPicPr>
              <a:picLocks noChangeAspect="1"/>
            </p:cNvPicPr>
            <p:nvPr/>
          </p:nvPicPr>
          <p:blipFill rotWithShape="1">
            <a:blip r:embed="rId2"/>
            <a:srcRect l="1145" t="24814" r="12291" b="12408"/>
            <a:stretch/>
          </p:blipFill>
          <p:spPr>
            <a:xfrm>
              <a:off x="0" y="45363"/>
              <a:ext cx="12477750" cy="6812637"/>
            </a:xfrm>
            <a:prstGeom prst="rect">
              <a:avLst/>
            </a:prstGeom>
          </p:spPr>
        </p:pic>
        <p:pic>
          <p:nvPicPr>
            <p:cNvPr id="3" name="Picture 2"/>
            <p:cNvPicPr>
              <a:picLocks noChangeAspect="1"/>
            </p:cNvPicPr>
            <p:nvPr/>
          </p:nvPicPr>
          <p:blipFill rotWithShape="1">
            <a:blip r:embed="rId3"/>
            <a:srcRect l="1458" t="24814" r="15937" b="8704"/>
            <a:stretch/>
          </p:blipFill>
          <p:spPr>
            <a:xfrm>
              <a:off x="2876550" y="753279"/>
              <a:ext cx="9601200" cy="4346571"/>
            </a:xfrm>
            <a:prstGeom prst="rect">
              <a:avLst/>
            </a:prstGeom>
            <a:scene3d>
              <a:camera prst="perspectiveContrastingLeftFacing"/>
              <a:lightRig rig="threePt" dir="t"/>
            </a:scene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00" y="330200"/>
              <a:ext cx="7591416" cy="5697530"/>
            </a:xfrm>
            <a:prstGeom prst="rect">
              <a:avLst/>
            </a:prstGeom>
            <a:scene3d>
              <a:camera prst="perspectiveContrastingRightFacing"/>
              <a:lightRig rig="threePt" dir="t"/>
            </a:scene3d>
          </p:spPr>
        </p:pic>
        <p:sp>
          <p:nvSpPr>
            <p:cNvPr id="5" name="Rectangle 4"/>
            <p:cNvSpPr/>
            <p:nvPr/>
          </p:nvSpPr>
          <p:spPr>
            <a:xfrm>
              <a:off x="5193846" y="4609683"/>
              <a:ext cx="5864225" cy="95410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57150">
              <a:solidFill>
                <a:srgbClr val="FFC000"/>
              </a:solidFill>
            </a:ln>
          </p:spPr>
          <p:txBody>
            <a:bodyPr wrap="square">
              <a:spAutoFit/>
            </a:bodyPr>
            <a:lstStyle/>
            <a:p>
              <a:pPr algn="ctr"/>
              <a:r>
                <a:rPr lang="en-US" sz="2800" b="1" dirty="0" smtClean="0"/>
                <a:t>Normal &amp; Schizophrenia </a:t>
              </a:r>
            </a:p>
            <a:p>
              <a:pPr algn="ctr"/>
              <a:r>
                <a:rPr lang="en-US" sz="2800" b="1" dirty="0" smtClean="0"/>
                <a:t>Pediatric Neuroimaging Study</a:t>
              </a:r>
              <a:endParaRPr lang="en-US" sz="2800" b="1" dirty="0"/>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8571" y="5576903"/>
              <a:ext cx="2322509" cy="1404579"/>
            </a:xfrm>
            <a:prstGeom prst="rect">
              <a:avLst/>
            </a:prstGeom>
          </p:spPr>
        </p:pic>
      </p:grpSp>
    </p:spTree>
    <p:extLst>
      <p:ext uri="{BB962C8B-B14F-4D97-AF65-F5344CB8AC3E}">
        <p14:creationId xmlns:p14="http://schemas.microsoft.com/office/powerpoint/2010/main" val="36303125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7197" y="-1"/>
            <a:ext cx="12104803" cy="6858001"/>
            <a:chOff x="87197" y="-1"/>
            <a:chExt cx="12104803" cy="6858001"/>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490" y="5300345"/>
              <a:ext cx="2554426" cy="155765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21414"/>
            <a:stretch/>
          </p:blipFill>
          <p:spPr>
            <a:xfrm>
              <a:off x="5112327" y="-1"/>
              <a:ext cx="7079673" cy="685058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78182"/>
            <a:stretch/>
          </p:blipFill>
          <p:spPr>
            <a:xfrm>
              <a:off x="119805" y="3394365"/>
              <a:ext cx="6343205" cy="1704108"/>
            </a:xfrm>
            <a:prstGeom prst="rect">
              <a:avLst/>
            </a:prstGeom>
          </p:spPr>
        </p:pic>
        <p:pic>
          <p:nvPicPr>
            <p:cNvPr id="1026" name="Picture 2" descr="https://encrypted-tbn0.gstatic.com/images?q=tbn:ANd9GcT-0Zd-YCNHP20TUAD73-x6Sj90Wt4emJ-NRnIQiZDv_EYHYAB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97" y="1069026"/>
              <a:ext cx="5025130" cy="16880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364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6008"/>
          <a:stretch/>
        </p:blipFill>
        <p:spPr>
          <a:xfrm>
            <a:off x="-62772" y="291736"/>
            <a:ext cx="4761074" cy="5791200"/>
          </a:xfrm>
          <a:prstGeom prst="rect">
            <a:avLst/>
          </a:prstGeom>
          <a:scene3d>
            <a:camera prst="perspectiveContrastingRightFacing"/>
            <a:lightRig rig="threePt" dir="t"/>
          </a:scene3d>
          <a:sp3d>
            <a:bevelT prst="angle"/>
          </a:sp3d>
        </p:spPr>
      </p:pic>
      <p:sp>
        <p:nvSpPr>
          <p:cNvPr id="2" name="Title 1"/>
          <p:cNvSpPr>
            <a:spLocks noGrp="1"/>
          </p:cNvSpPr>
          <p:nvPr>
            <p:ph type="title"/>
          </p:nvPr>
        </p:nvSpPr>
        <p:spPr>
          <a:xfrm>
            <a:off x="6887731" y="1867869"/>
            <a:ext cx="5304269" cy="1325563"/>
          </a:xfrm>
        </p:spPr>
        <p:txBody>
          <a:bodyPr>
            <a:normAutofit/>
          </a:bodyPr>
          <a:lstStyle/>
          <a:p>
            <a:pPr algn="ctr"/>
            <a:r>
              <a:rPr lang="en-US" sz="8800" b="1" dirty="0" smtClean="0"/>
              <a:t>Handbook</a:t>
            </a:r>
            <a:endParaRPr lang="en-US" sz="8800" b="1" dirty="0"/>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5843"/>
          <a:stretch/>
        </p:blipFill>
        <p:spPr>
          <a:xfrm>
            <a:off x="1625600" y="303929"/>
            <a:ext cx="4742745" cy="5779007"/>
          </a:xfrm>
          <a:prstGeom prst="rect">
            <a:avLst/>
          </a:prstGeom>
          <a:scene3d>
            <a:camera prst="perspectiveContrastingRightFacing"/>
            <a:lightRig rig="threePt" dir="t"/>
          </a:scene3d>
          <a:sp3d>
            <a:bevelT prst="angle"/>
          </a:sp3d>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b="4691"/>
          <a:stretch/>
        </p:blipFill>
        <p:spPr>
          <a:xfrm>
            <a:off x="3160987" y="484551"/>
            <a:ext cx="4628346" cy="5708629"/>
          </a:xfrm>
          <a:prstGeom prst="rect">
            <a:avLst/>
          </a:prstGeom>
          <a:scene3d>
            <a:camera prst="perspectiveContrastingRightFacing"/>
            <a:lightRig rig="threePt" dir="t"/>
          </a:scene3d>
          <a:sp3d>
            <a:bevelT prst="angle"/>
          </a:sp3d>
        </p:spPr>
      </p:pic>
    </p:spTree>
    <p:extLst>
      <p:ext uri="{BB962C8B-B14F-4D97-AF65-F5344CB8AC3E}">
        <p14:creationId xmlns:p14="http://schemas.microsoft.com/office/powerpoint/2010/main" val="365665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3000"/>
                            </p:stCondLst>
                            <p:childTnLst>
                              <p:par>
                                <p:cTn id="9" presetID="22" presetClass="entr" presetSubtype="8"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000"/>
                                        <p:tgtEl>
                                          <p:spTgt spid="4"/>
                                        </p:tgtEl>
                                      </p:cBhvr>
                                    </p:animEffect>
                                  </p:childTnLst>
                                </p:cTn>
                              </p:par>
                            </p:childTnLst>
                          </p:cTn>
                        </p:par>
                        <p:par>
                          <p:cTn id="12" fill="hold">
                            <p:stCondLst>
                              <p:cond delay="6000"/>
                            </p:stCondLst>
                            <p:childTnLst>
                              <p:par>
                                <p:cTn id="13" presetID="22" presetClass="entr" presetSubtype="8" fill="hold"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2000"/>
                                        <p:tgtEl>
                                          <p:spTgt spid="3"/>
                                        </p:tgtEl>
                                      </p:cBhvr>
                                    </p:animEffect>
                                  </p:childTnLst>
                                </p:cTn>
                              </p:par>
                            </p:childTnLst>
                          </p:cTn>
                        </p:par>
                        <p:par>
                          <p:cTn id="16" fill="hold">
                            <p:stCondLst>
                              <p:cond delay="9000"/>
                            </p:stCondLst>
                            <p:childTnLst>
                              <p:par>
                                <p:cTn id="17" presetID="22" presetClass="entr" presetSubtype="8"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midas.umich.edu/wp-content/uploads/sites/3/2016/04/if2.jpg"/>
          <p:cNvPicPr>
            <a:picLocks noChangeAspect="1" noChangeArrowheads="1"/>
          </p:cNvPicPr>
          <p:nvPr/>
        </p:nvPicPr>
        <p:blipFill rotWithShape="1">
          <a:blip r:embed="rId2">
            <a:extLst>
              <a:ext uri="{28A0092B-C50C-407E-A947-70E740481C1C}">
                <a14:useLocalDpi xmlns:a14="http://schemas.microsoft.com/office/drawing/2010/main" val="0"/>
              </a:ext>
            </a:extLst>
          </a:blip>
          <a:srcRect t="9760"/>
          <a:stretch/>
        </p:blipFill>
        <p:spPr bwMode="auto">
          <a:xfrm>
            <a:off x="-283028" y="298632"/>
            <a:ext cx="5845893" cy="5714944"/>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2052" name="Picture 4" descr="http://wiki.stat.ucla.edu/socr/uploads/4/41/SOCR_Activities_EMMixtureModel_Dinov_040407_Fig1.jpg"/>
          <p:cNvPicPr>
            <a:picLocks noChangeAspect="1" noChangeArrowheads="1"/>
          </p:cNvPicPr>
          <p:nvPr/>
        </p:nvPicPr>
        <p:blipFill rotWithShape="1">
          <a:blip r:embed="rId3">
            <a:extLst>
              <a:ext uri="{28A0092B-C50C-407E-A947-70E740481C1C}">
                <a14:useLocalDpi xmlns:a14="http://schemas.microsoft.com/office/drawing/2010/main" val="0"/>
              </a:ext>
            </a:extLst>
          </a:blip>
          <a:srcRect t="32937"/>
          <a:stretch/>
        </p:blipFill>
        <p:spPr bwMode="auto">
          <a:xfrm>
            <a:off x="1547730" y="737717"/>
            <a:ext cx="8829387" cy="4489096"/>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71" y="5203128"/>
            <a:ext cx="2743200" cy="166588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1924" y="227331"/>
            <a:ext cx="6858014" cy="5808738"/>
          </a:xfrm>
          <a:prstGeom prst="rect">
            <a:avLst/>
          </a:prstGeom>
          <a:noFill/>
          <a:scene3d>
            <a:camera prst="perspectiveContrastingRightFacing"/>
            <a:lightRig rig="threePt" dir="t"/>
          </a:scene3d>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2788" y="298632"/>
            <a:ext cx="4174490" cy="6477000"/>
          </a:xfrm>
          <a:prstGeom prst="rect">
            <a:avLst/>
          </a:prstGeom>
          <a:noFill/>
          <a:scene3d>
            <a:camera prst="perspectiveContrastingRightFacing"/>
            <a:lightRig rig="threePt" dir="t"/>
          </a:scene3d>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1129" y="1258872"/>
            <a:ext cx="6858263" cy="4256042"/>
          </a:xfrm>
          <a:prstGeom prst="rect">
            <a:avLst/>
          </a:prstGeom>
          <a:noFill/>
          <a:scene3d>
            <a:camera prst="perspectiveContrastingRightFacing"/>
            <a:lightRig rig="threePt" dir="t"/>
          </a:scene3d>
        </p:spPr>
      </p:pic>
      <p:sp>
        <p:nvSpPr>
          <p:cNvPr id="7" name="Rectangle 1"/>
          <p:cNvSpPr>
            <a:spLocks noChangeArrowheads="1"/>
          </p:cNvSpPr>
          <p:nvPr/>
        </p:nvSpPr>
        <p:spPr bwMode="auto">
          <a:xfrm>
            <a:off x="9216317" y="5821525"/>
            <a:ext cx="205216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Arial" panose="020B0604020202020204" pitchFamily="34" charset="0"/>
              </a:rPr>
              <a:t>PMID:</a:t>
            </a:r>
            <a:r>
              <a:rPr kumimoji="0" lang="en-US" altLang="en-US" sz="2000" b="1" i="0" u="none" strike="noStrike" cap="none" normalizeH="0" baseline="0" dirty="0" smtClean="0">
                <a:ln>
                  <a:noFill/>
                </a:ln>
                <a:solidFill>
                  <a:schemeClr val="tx1"/>
                </a:solidFill>
                <a:effectLst/>
                <a:latin typeface="Arial" panose="020B0604020202020204" pitchFamily="34" charset="0"/>
                <a:hlinkClick r:id="rId8"/>
              </a:rPr>
              <a:t>27494614</a:t>
            </a:r>
            <a:endParaRPr kumimoji="0" lang="en-US" altLang="en-US" sz="20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338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3000"/>
                            </p:stCondLst>
                            <p:childTnLst>
                              <p:par>
                                <p:cTn id="9" presetID="22" presetClass="entr" presetSubtype="8" fill="hold" nodeType="afterEffect">
                                  <p:stCondLst>
                                    <p:cond delay="1000"/>
                                  </p:stCondLst>
                                  <p:childTnLst>
                                    <p:set>
                                      <p:cBhvr>
                                        <p:cTn id="10" dur="1" fill="hold">
                                          <p:stCondLst>
                                            <p:cond delay="0"/>
                                          </p:stCondLst>
                                        </p:cTn>
                                        <p:tgtEl>
                                          <p:spTgt spid="2054"/>
                                        </p:tgtEl>
                                        <p:attrNameLst>
                                          <p:attrName>style.visibility</p:attrName>
                                        </p:attrNameLst>
                                      </p:cBhvr>
                                      <p:to>
                                        <p:strVal val="visible"/>
                                      </p:to>
                                    </p:set>
                                    <p:animEffect transition="in" filter="wipe(left)">
                                      <p:cBhvr>
                                        <p:cTn id="11" dur="2000"/>
                                        <p:tgtEl>
                                          <p:spTgt spid="2054"/>
                                        </p:tgtEl>
                                      </p:cBhvr>
                                    </p:animEffect>
                                  </p:childTnLst>
                                </p:cTn>
                              </p:par>
                            </p:childTnLst>
                          </p:cTn>
                        </p:par>
                        <p:par>
                          <p:cTn id="12" fill="hold">
                            <p:stCondLst>
                              <p:cond delay="6000"/>
                            </p:stCondLst>
                            <p:childTnLst>
                              <p:par>
                                <p:cTn id="13" presetID="22" presetClass="entr" presetSubtype="8" fill="hold" nodeType="afterEffect">
                                  <p:stCondLst>
                                    <p:cond delay="1000"/>
                                  </p:stCondLst>
                                  <p:childTnLst>
                                    <p:set>
                                      <p:cBhvr>
                                        <p:cTn id="14" dur="1" fill="hold">
                                          <p:stCondLst>
                                            <p:cond delay="0"/>
                                          </p:stCondLst>
                                        </p:cTn>
                                        <p:tgtEl>
                                          <p:spTgt spid="2052"/>
                                        </p:tgtEl>
                                        <p:attrNameLst>
                                          <p:attrName>style.visibility</p:attrName>
                                        </p:attrNameLst>
                                      </p:cBhvr>
                                      <p:to>
                                        <p:strVal val="visible"/>
                                      </p:to>
                                    </p:set>
                                    <p:animEffect transition="in" filter="wipe(left)">
                                      <p:cBhvr>
                                        <p:cTn id="15" dur="2000"/>
                                        <p:tgtEl>
                                          <p:spTgt spid="2052"/>
                                        </p:tgtEl>
                                      </p:cBhvr>
                                    </p:animEffect>
                                  </p:childTnLst>
                                </p:cTn>
                              </p:par>
                            </p:childTnLst>
                          </p:cTn>
                        </p:par>
                        <p:par>
                          <p:cTn id="16" fill="hold">
                            <p:stCondLst>
                              <p:cond delay="9000"/>
                            </p:stCondLst>
                            <p:childTnLst>
                              <p:par>
                                <p:cTn id="17" presetID="22" presetClass="entr" presetSubtype="8"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2000"/>
                                        <p:tgtEl>
                                          <p:spTgt spid="4"/>
                                        </p:tgtEl>
                                      </p:cBhvr>
                                    </p:animEffect>
                                  </p:childTnLst>
                                </p:cTn>
                              </p:par>
                            </p:childTnLst>
                          </p:cTn>
                        </p:par>
                        <p:par>
                          <p:cTn id="20" fill="hold">
                            <p:stCondLst>
                              <p:cond delay="12000"/>
                            </p:stCondLst>
                            <p:childTnLst>
                              <p:par>
                                <p:cTn id="21" presetID="22" presetClass="entr" presetSubtype="8" fill="hold" nodeType="afterEffect">
                                  <p:stCondLst>
                                    <p:cond delay="10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2000"/>
                                        <p:tgtEl>
                                          <p:spTgt spid="5"/>
                                        </p:tgtEl>
                                      </p:cBhvr>
                                    </p:animEffect>
                                  </p:childTnLst>
                                </p:cTn>
                              </p:par>
                            </p:childTnLst>
                          </p:cTn>
                        </p:par>
                        <p:par>
                          <p:cTn id="24" fill="hold">
                            <p:stCondLst>
                              <p:cond delay="15000"/>
                            </p:stCondLst>
                            <p:childTnLst>
                              <p:par>
                                <p:cTn id="25" presetID="22" presetClass="entr" presetSubtype="8"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2000"/>
                                        <p:tgtEl>
                                          <p:spTgt spid="6"/>
                                        </p:tgtEl>
                                      </p:cBhvr>
                                    </p:animEffect>
                                  </p:childTnLst>
                                </p:cTn>
                              </p:par>
                            </p:childTnLst>
                          </p:cTn>
                        </p:par>
                        <p:par>
                          <p:cTn id="28" fill="hold">
                            <p:stCondLst>
                              <p:cond delay="18000"/>
                            </p:stCondLst>
                            <p:childTnLst>
                              <p:par>
                                <p:cTn id="29" presetID="22" presetClass="entr" presetSubtype="8" fill="hold" grpId="0" nodeType="afterEffect">
                                  <p:stCondLst>
                                    <p:cond delay="100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555" y="5661924"/>
            <a:ext cx="1918053" cy="1196076"/>
          </a:xfrm>
          <a:prstGeom prst="rect">
            <a:avLst/>
          </a:prstGeom>
        </p:spPr>
      </p:pic>
      <p:pic>
        <p:nvPicPr>
          <p:cNvPr id="3076" name="Picture 4" descr="http://wiki.socr.umich.edu/images/e/e0/SMHS_SciVisualization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1" y="325436"/>
            <a:ext cx="6405893" cy="4538664"/>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3074" name="Picture 2" descr="http://www.frontiersin.org/files/Articles/605/fninf-03-038/image_m/fninf-03-038-g005.jpg"/>
          <p:cNvPicPr>
            <a:picLocks noChangeAspect="1" noChangeArrowheads="1"/>
          </p:cNvPicPr>
          <p:nvPr/>
        </p:nvPicPr>
        <p:blipFill rotWithShape="1">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t="36229"/>
          <a:stretch/>
        </p:blipFill>
        <p:spPr bwMode="auto">
          <a:xfrm>
            <a:off x="2107608" y="325436"/>
            <a:ext cx="8555328" cy="4873006"/>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922520" y="602094"/>
            <a:ext cx="8702039" cy="4828089"/>
          </a:xfrm>
          <a:prstGeom prst="rect">
            <a:avLst/>
          </a:prstGeom>
          <a:noFill/>
          <a:scene3d>
            <a:camera prst="perspectiveContrastingRightFacing"/>
            <a:lightRig rig="threePt" dir="t"/>
          </a:scene3d>
        </p:spPr>
      </p:pic>
    </p:spTree>
    <p:extLst>
      <p:ext uri="{BB962C8B-B14F-4D97-AF65-F5344CB8AC3E}">
        <p14:creationId xmlns:p14="http://schemas.microsoft.com/office/powerpoint/2010/main" val="102642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3076"/>
                                        </p:tgtEl>
                                        <p:attrNameLst>
                                          <p:attrName>style.visibility</p:attrName>
                                        </p:attrNameLst>
                                      </p:cBhvr>
                                      <p:to>
                                        <p:strVal val="visible"/>
                                      </p:to>
                                    </p:set>
                                    <p:animEffect transition="in" filter="wipe(left)">
                                      <p:cBhvr>
                                        <p:cTn id="11" dur="2000"/>
                                        <p:tgtEl>
                                          <p:spTgt spid="3076"/>
                                        </p:tgtEl>
                                      </p:cBhvr>
                                    </p:animEffect>
                                  </p:childTnLst>
                                </p:cTn>
                              </p:par>
                            </p:childTnLst>
                          </p:cTn>
                        </p:par>
                        <p:par>
                          <p:cTn id="12" fill="hold">
                            <p:stCondLst>
                              <p:cond delay="5000"/>
                            </p:stCondLst>
                            <p:childTnLst>
                              <p:par>
                                <p:cTn id="13" presetID="22" presetClass="entr" presetSubtype="8" fill="hold" nodeType="afterEffect">
                                  <p:stCondLst>
                                    <p:cond delay="1000"/>
                                  </p:stCondLst>
                                  <p:childTnLst>
                                    <p:set>
                                      <p:cBhvr>
                                        <p:cTn id="14" dur="1" fill="hold">
                                          <p:stCondLst>
                                            <p:cond delay="0"/>
                                          </p:stCondLst>
                                        </p:cTn>
                                        <p:tgtEl>
                                          <p:spTgt spid="3074"/>
                                        </p:tgtEl>
                                        <p:attrNameLst>
                                          <p:attrName>style.visibility</p:attrName>
                                        </p:attrNameLst>
                                      </p:cBhvr>
                                      <p:to>
                                        <p:strVal val="visible"/>
                                      </p:to>
                                    </p:set>
                                    <p:animEffect transition="in" filter="wipe(left)">
                                      <p:cBhvr>
                                        <p:cTn id="15" dur="2000"/>
                                        <p:tgtEl>
                                          <p:spTgt spid="3074"/>
                                        </p:tgtEl>
                                      </p:cBhvr>
                                    </p:animEffect>
                                  </p:childTnLst>
                                </p:cTn>
                              </p:par>
                            </p:childTnLst>
                          </p:cTn>
                        </p:par>
                        <p:par>
                          <p:cTn id="16" fill="hold">
                            <p:stCondLst>
                              <p:cond delay="8000"/>
                            </p:stCondLst>
                            <p:childTnLst>
                              <p:par>
                                <p:cTn id="17" presetID="22" presetClass="entr" presetSubtype="8" fill="hold" nodeType="after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mc:AlternateContent xmlns:mc="http://schemas.openxmlformats.org/markup-compatibility/2006" xmlns:a14="http://schemas.microsoft.com/office/drawing/2010/main">
        <mc:Choice Requires="a14">
          <p:sp>
            <p:nvSpPr>
              <p:cNvPr id="3" name="Rectangle 2"/>
              <p:cNvSpPr/>
              <p:nvPr/>
            </p:nvSpPr>
            <p:spPr>
              <a:xfrm>
                <a:off x="584200" y="1690688"/>
                <a:ext cx="11315700" cy="4524315"/>
              </a:xfrm>
              <a:prstGeom prst="rect">
                <a:avLst/>
              </a:prstGeom>
            </p:spPr>
            <p:txBody>
              <a:bodyPr wrap="square">
                <a:spAutoFit/>
              </a:bodyPr>
              <a:lstStyle/>
              <a:p>
                <a:pPr marL="457200" indent="-457200">
                  <a:buFont typeface="Courier New" panose="02070309020205020404" pitchFamily="49" charset="0"/>
                  <a:buChar char="o"/>
                </a:pPr>
                <a:r>
                  <a:rPr lang="en-US" sz="2400" dirty="0" smtClean="0">
                    <a:latin typeface="Arial" panose="020B0604020202020204" pitchFamily="34" charset="0"/>
                    <a:ea typeface="Times New Roman" panose="02020603050405020304" pitchFamily="18" charset="0"/>
                    <a:cs typeface="Arial" panose="020B0604020202020204" pitchFamily="34" charset="0"/>
                  </a:rPr>
                  <a:t>There </a:t>
                </a:r>
                <a:r>
                  <a:rPr lang="en-US" sz="2400" dirty="0">
                    <a:latin typeface="Arial" panose="020B0604020202020204" pitchFamily="34" charset="0"/>
                    <a:ea typeface="Times New Roman" panose="02020603050405020304" pitchFamily="18" charset="0"/>
                    <a:cs typeface="Arial" panose="020B0604020202020204" pitchFamily="34" charset="0"/>
                  </a:rPr>
                  <a:t>is no analytical foundation for systematic representation of Big Data that facilitates the handling of data complexities and at the same time enables joint modeling, information extraction, high-throughput and adaptive scientific </a:t>
                </a:r>
                <a:r>
                  <a:rPr lang="en-US" sz="2400" dirty="0" smtClean="0">
                    <a:latin typeface="Arial" panose="020B0604020202020204" pitchFamily="34" charset="0"/>
                    <a:ea typeface="Times New Roman" panose="02020603050405020304" pitchFamily="18" charset="0"/>
                    <a:cs typeface="Arial" panose="020B0604020202020204" pitchFamily="34" charset="0"/>
                  </a:rPr>
                  <a:t>inference (cf. CBDA</a:t>
                </a:r>
                <a:r>
                  <a:rPr lang="en-US" sz="2400" dirty="0">
                    <a:latin typeface="Arial" panose="020B0604020202020204" pitchFamily="34" charset="0"/>
                    <a:ea typeface="Times New Roman" panose="02020603050405020304" pitchFamily="18" charset="0"/>
                    <a:cs typeface="Arial" panose="020B0604020202020204" pitchFamily="34" charset="0"/>
                  </a:rPr>
                  <a:t>,</a:t>
                </a:r>
                <a:r>
                  <a:rPr lang="en-US" sz="2000" dirty="0">
                    <a:latin typeface="Arial" panose="020B0604020202020204" pitchFamily="34" charset="0"/>
                    <a:ea typeface="Times New Roman" panose="02020603050405020304" pitchFamily="18" charset="0"/>
                    <a:cs typeface="Arial" panose="020B0604020202020204" pitchFamily="34" charset="0"/>
                  </a:rPr>
                  <a:t> </a:t>
                </a:r>
                <a:r>
                  <a:rPr lang="en-US" sz="2000" dirty="0" smtClean="0">
                    <a:latin typeface="Arial" panose="020B0604020202020204" pitchFamily="34" charset="0"/>
                    <a:ea typeface="Times New Roman" panose="02020603050405020304" pitchFamily="18" charset="0"/>
                    <a:cs typeface="Arial" panose="020B0604020202020204" pitchFamily="34" charset="0"/>
                  </a:rPr>
                  <a:t>PMCID: PMC479548</a:t>
                </a:r>
                <a:r>
                  <a:rPr lang="en-US" sz="2400" dirty="0" smtClean="0">
                    <a:latin typeface="Arial" panose="020B0604020202020204" pitchFamily="34" charset="0"/>
                    <a:ea typeface="Times New Roman" panose="02020603050405020304" pitchFamily="18" charset="0"/>
                    <a:cs typeface="Arial" panose="020B0604020202020204" pitchFamily="34" charset="0"/>
                  </a:rPr>
                  <a:t>)</a:t>
                </a:r>
                <a:endParaRPr lang="en-US" sz="2400" dirty="0">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Courier New" panose="02070309020205020404" pitchFamily="49" charset="0"/>
                  <a:buChar char="o"/>
                </a:pP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err="1" smtClean="0">
                    <a:latin typeface="Arial" panose="020B0604020202020204" pitchFamily="34" charset="0"/>
                    <a:cs typeface="Arial" panose="020B0604020202020204" pitchFamily="34" charset="0"/>
                  </a:rPr>
                  <a:t>Kryder’s</a:t>
                </a:r>
                <a:r>
                  <a:rPr lang="en-US" sz="2400" dirty="0" smtClean="0">
                    <a:latin typeface="Arial" panose="020B0604020202020204" pitchFamily="34" charset="0"/>
                    <a:cs typeface="Arial" panose="020B0604020202020204" pitchFamily="34" charset="0"/>
                  </a:rPr>
                  <a:t> Law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a14:m>
                <a:r>
                  <a:rPr lang="en-US" sz="2400" dirty="0" smtClean="0">
                    <a:latin typeface="Arial" panose="020B0604020202020204" pitchFamily="34" charset="0"/>
                    <a:cs typeface="Arial" panose="020B0604020202020204" pitchFamily="34" charset="0"/>
                  </a:rPr>
                  <a:t>Moore’s Law (more data than we can possibly manage with projected increase of computational </a:t>
                </a:r>
                <a:r>
                  <a:rPr lang="en-US" sz="2400" dirty="0">
                    <a:latin typeface="Arial" panose="020B0604020202020204" pitchFamily="34" charset="0"/>
                    <a:cs typeface="Arial" panose="020B0604020202020204" pitchFamily="34" charset="0"/>
                  </a:rPr>
                  <a:t>power) </a:t>
                </a:r>
                <a:r>
                  <a:rPr lang="en-US" sz="2000" dirty="0">
                    <a:latin typeface="Arial" panose="020B0604020202020204" pitchFamily="34" charset="0"/>
                    <a:cs typeface="Arial" panose="020B0604020202020204" pitchFamily="34" charset="0"/>
                  </a:rPr>
                  <a:t>PMCID: </a:t>
                </a:r>
                <a:r>
                  <a:rPr lang="en-US" sz="2000" dirty="0" smtClean="0">
                    <a:latin typeface="Arial" panose="020B0604020202020204" pitchFamily="34" charset="0"/>
                    <a:cs typeface="Arial" panose="020B0604020202020204" pitchFamily="34" charset="0"/>
                  </a:rPr>
                  <a:t>PMC3933453</a:t>
                </a: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endParaRPr lang="en-US" sz="2400" dirty="0" smtClean="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smtClean="0">
                    <a:latin typeface="Arial" panose="020B0604020202020204" pitchFamily="34" charset="0"/>
                    <a:cs typeface="Arial" panose="020B0604020202020204" pitchFamily="34" charset="0"/>
                  </a:rPr>
                  <a:t>Enormous opportunities for algorithm development, trans-disciplinary data-science training, collaborative research using Big Neuroscience Data</a:t>
                </a:r>
              </a:p>
              <a:p>
                <a:pPr marL="457200" indent="-457200">
                  <a:buFont typeface="Courier New" panose="02070309020205020404" pitchFamily="49" charset="0"/>
                  <a:buChar char="o"/>
                </a:pPr>
                <a:endParaRPr lang="en-US" sz="2400" dirty="0">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400" dirty="0" smtClean="0">
                    <a:latin typeface="Arial" panose="020B0604020202020204" pitchFamily="34" charset="0"/>
                    <a:cs typeface="Arial" panose="020B0604020202020204" pitchFamily="34" charset="0"/>
                  </a:rPr>
                  <a:t>Advance “Open-Science”</a:t>
                </a:r>
                <a:endParaRPr lang="en-US" sz="2400" dirty="0">
                  <a:latin typeface="Arial" panose="020B0604020202020204" pitchFamily="34" charset="0"/>
                  <a:cs typeface="Arial" panose="020B060402020202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84200" y="1690688"/>
                <a:ext cx="11315700" cy="4524315"/>
              </a:xfrm>
              <a:prstGeom prst="rect">
                <a:avLst/>
              </a:prstGeom>
              <a:blipFill rotWithShape="0">
                <a:blip r:embed="rId2"/>
                <a:stretch>
                  <a:fillRect l="-754" t="-942" r="-700" b="-2423"/>
                </a:stretch>
              </a:blipFill>
            </p:spPr>
            <p:txBody>
              <a:bodyPr/>
              <a:lstStyle/>
              <a:p>
                <a:r>
                  <a:rPr lang="en-US">
                    <a:noFill/>
                  </a:rPr>
                  <a:t> </a:t>
                </a:r>
              </a:p>
            </p:txBody>
          </p:sp>
        </mc:Fallback>
      </mc:AlternateContent>
    </p:spTree>
    <p:extLst>
      <p:ext uri="{BB962C8B-B14F-4D97-AF65-F5344CB8AC3E}">
        <p14:creationId xmlns:p14="http://schemas.microsoft.com/office/powerpoint/2010/main" val="32853714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78971" y="112827"/>
            <a:ext cx="11713029" cy="60710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r>
              <a:rPr lang="en-US" sz="6000" dirty="0">
                <a:latin typeface="Arial" panose="020B0604020202020204" pitchFamily="34" charset="0"/>
                <a:ea typeface="Times New Roman" panose="02020603050405020304" pitchFamily="18" charset="0"/>
              </a:rPr>
              <a:t>Big Data Analytics </a:t>
            </a:r>
            <a:r>
              <a:rPr lang="en-US" sz="6000" dirty="0" err="1">
                <a:latin typeface="Arial" panose="020B0604020202020204" pitchFamily="34" charset="0"/>
                <a:ea typeface="Times New Roman" panose="02020603050405020304" pitchFamily="18" charset="0"/>
              </a:rPr>
              <a:t>Resourceome</a:t>
            </a:r>
            <a:endParaRPr lang="en-US" sz="6000" dirty="0">
              <a:latin typeface="Arial" panose="020B0604020202020204" pitchFamily="34" charset="0"/>
              <a:ea typeface="Times New Roman" panose="02020603050405020304" pitchFamily="18" charset="0"/>
            </a:endParaRPr>
          </a:p>
        </p:txBody>
      </p:sp>
      <p:sp>
        <p:nvSpPr>
          <p:cNvPr id="6" name="Rectangle 5"/>
          <p:cNvSpPr/>
          <p:nvPr/>
        </p:nvSpPr>
        <p:spPr>
          <a:xfrm>
            <a:off x="1480482" y="6258578"/>
            <a:ext cx="9388789" cy="523220"/>
          </a:xfrm>
          <a:prstGeom prst="rect">
            <a:avLst/>
          </a:prstGeom>
        </p:spPr>
        <p:txBody>
          <a:bodyPr wrap="none">
            <a:spAutoFit/>
          </a:bodyPr>
          <a:lstStyle/>
          <a:p>
            <a:r>
              <a:rPr lang="en-US" sz="2800" b="1" u="sng" dirty="0">
                <a:solidFill>
                  <a:srgbClr val="002060"/>
                </a:solidFill>
              </a:rPr>
              <a:t>http://socr.umich.edu/docs/BD2K/BigDataResourceome.html</a:t>
            </a:r>
          </a:p>
        </p:txBody>
      </p:sp>
      <p:grpSp>
        <p:nvGrpSpPr>
          <p:cNvPr id="7" name="Group 6"/>
          <p:cNvGrpSpPr/>
          <p:nvPr/>
        </p:nvGrpSpPr>
        <p:grpSpPr>
          <a:xfrm>
            <a:off x="1227327" y="1147670"/>
            <a:ext cx="9641943" cy="5033674"/>
            <a:chOff x="239510" y="664874"/>
            <a:chExt cx="8702842" cy="5511800"/>
          </a:xfrm>
        </p:grpSpPr>
        <p:grpSp>
          <p:nvGrpSpPr>
            <p:cNvPr id="9" name="Group 8"/>
            <p:cNvGrpSpPr/>
            <p:nvPr/>
          </p:nvGrpSpPr>
          <p:grpSpPr>
            <a:xfrm>
              <a:off x="239510" y="664874"/>
              <a:ext cx="8702842" cy="5511800"/>
              <a:chOff x="239510" y="664874"/>
              <a:chExt cx="8702842" cy="5511800"/>
            </a:xfrm>
          </p:grpSpPr>
          <p:pic>
            <p:nvPicPr>
              <p:cNvPr id="12" name="Picture 11"/>
              <p:cNvPicPr>
                <a:picLocks noChangeAspect="1"/>
              </p:cNvPicPr>
              <p:nvPr/>
            </p:nvPicPr>
            <p:blipFill rotWithShape="1">
              <a:blip r:embed="rId3"/>
              <a:srcRect l="13750" t="10001" r="15417" b="10246"/>
              <a:stretch/>
            </p:blipFill>
            <p:spPr>
              <a:xfrm>
                <a:off x="239510" y="664874"/>
                <a:ext cx="8702842" cy="5511800"/>
              </a:xfrm>
              <a:prstGeom prst="round2DiagRect">
                <a:avLst>
                  <a:gd name="adj1" fmla="val 16667"/>
                  <a:gd name="adj2" fmla="val 0"/>
                </a:avLst>
              </a:prstGeom>
              <a:ln w="38100" cap="sq">
                <a:solidFill>
                  <a:srgbClr val="33CC33"/>
                </a:solidFill>
                <a:miter lim="800000"/>
              </a:ln>
              <a:effectLst>
                <a:outerShdw blurRad="254000" algn="tl" rotWithShape="0">
                  <a:srgbClr val="000000">
                    <a:alpha val="43000"/>
                  </a:srgbClr>
                </a:outerShdw>
              </a:effec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1575" y="2831523"/>
                <a:ext cx="308376" cy="238992"/>
              </a:xfrm>
              <a:prstGeom prst="rect">
                <a:avLst/>
              </a:prstGeom>
            </p:spPr>
          </p:pic>
        </p:gr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1435" y="3074111"/>
              <a:ext cx="883229" cy="262704"/>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t="31677" b="26442"/>
            <a:stretch/>
          </p:blipFill>
          <p:spPr>
            <a:xfrm>
              <a:off x="1999554" y="1901537"/>
              <a:ext cx="681302" cy="285338"/>
            </a:xfrm>
            <a:prstGeom prst="ellipse">
              <a:avLst/>
            </a:prstGeom>
          </p:spPr>
        </p:pic>
      </p:grpSp>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1" r="1648"/>
          <a:stretch/>
        </p:blipFill>
        <p:spPr>
          <a:xfrm>
            <a:off x="4438589" y="1974766"/>
            <a:ext cx="559037" cy="421363"/>
          </a:xfrm>
          <a:prstGeom prst="rect">
            <a:avLst/>
          </a:prstGeom>
        </p:spPr>
      </p:pic>
    </p:spTree>
    <p:extLst>
      <p:ext uri="{BB962C8B-B14F-4D97-AF65-F5344CB8AC3E}">
        <p14:creationId xmlns:p14="http://schemas.microsoft.com/office/powerpoint/2010/main" val="26443250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18" y="365125"/>
            <a:ext cx="11145982" cy="1325563"/>
          </a:xfrm>
        </p:spPr>
        <p:txBody>
          <a:bodyPr>
            <a:noAutofit/>
          </a:bodyPr>
          <a:lstStyle/>
          <a:p>
            <a:pPr algn="ctr"/>
            <a:r>
              <a:rPr lang="en-US" sz="5400" dirty="0" smtClean="0">
                <a:latin typeface="Arial" panose="020B0604020202020204" pitchFamily="34" charset="0"/>
                <a:ea typeface="Times New Roman" panose="02020603050405020304" pitchFamily="18" charset="0"/>
              </a:rPr>
              <a:t>Examples of Available </a:t>
            </a:r>
            <a:r>
              <a:rPr lang="en-US" sz="5400" dirty="0">
                <a:latin typeface="Arial" panose="020B0604020202020204" pitchFamily="34" charset="0"/>
                <a:ea typeface="Times New Roman" panose="02020603050405020304" pitchFamily="18" charset="0"/>
              </a:rPr>
              <a:t>Resources</a:t>
            </a:r>
            <a:endParaRPr lang="en-US" sz="5400" b="1" dirty="0"/>
          </a:p>
        </p:txBody>
      </p:sp>
      <p:sp>
        <p:nvSpPr>
          <p:cNvPr id="3" name="Rectangle 2"/>
          <p:cNvSpPr/>
          <p:nvPr/>
        </p:nvSpPr>
        <p:spPr>
          <a:xfrm>
            <a:off x="457200" y="1690688"/>
            <a:ext cx="11506200" cy="4770537"/>
          </a:xfrm>
          <a:prstGeom prst="rect">
            <a:avLst/>
          </a:prstGeom>
        </p:spPr>
        <p:txBody>
          <a:bodyPr wrap="square">
            <a:spAutoFit/>
          </a:bodyPr>
          <a:lstStyle/>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Source </a:t>
            </a:r>
            <a:r>
              <a:rPr lang="en-US" sz="2800" u="sng" dirty="0">
                <a:latin typeface="Arial" panose="020B0604020202020204" pitchFamily="34" charset="0"/>
                <a:ea typeface="Times New Roman" panose="02020603050405020304" pitchFamily="18" charset="0"/>
              </a:rPr>
              <a:t>Code</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2"/>
              </a:rPr>
              <a:t>https://</a:t>
            </a:r>
            <a:r>
              <a:rPr lang="en-US" sz="2800" dirty="0" smtClean="0">
                <a:latin typeface="Arial" panose="020B0604020202020204" pitchFamily="34" charset="0"/>
                <a:ea typeface="Times New Roman" panose="02020603050405020304" pitchFamily="18" charset="0"/>
                <a:hlinkClick r:id="rId2"/>
              </a:rPr>
              <a:t>github.com/SOCR</a:t>
            </a:r>
            <a:r>
              <a:rPr lang="en-US" sz="2800" dirty="0" smtClean="0">
                <a:latin typeface="Arial" panose="020B0604020202020204" pitchFamily="34" charset="0"/>
                <a:ea typeface="Times New Roman" panose="02020603050405020304" pitchFamily="18" charset="0"/>
              </a:rPr>
              <a:t> </a:t>
            </a:r>
            <a:endParaRPr lang="en-US" sz="2800" dirty="0"/>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End-to-End </a:t>
            </a:r>
            <a:r>
              <a:rPr lang="en-US" sz="2800" u="sng" dirty="0">
                <a:latin typeface="Arial" panose="020B0604020202020204" pitchFamily="34" charset="0"/>
                <a:ea typeface="Times New Roman" panose="02020603050405020304" pitchFamily="18" charset="0"/>
              </a:rPr>
              <a:t>Pipeline </a:t>
            </a:r>
            <a:r>
              <a:rPr lang="en-US" sz="2800" u="sng" dirty="0" smtClean="0">
                <a:latin typeface="Arial" panose="020B0604020202020204" pitchFamily="34" charset="0"/>
                <a:ea typeface="Times New Roman" panose="02020603050405020304" pitchFamily="18" charset="0"/>
              </a:rPr>
              <a:t>Workflows</a:t>
            </a:r>
            <a:r>
              <a:rPr lang="en-US" sz="2800" dirty="0" smtClean="0">
                <a:latin typeface="Arial" panose="020B0604020202020204" pitchFamily="34" charset="0"/>
                <a:ea typeface="Times New Roman" panose="02020603050405020304" pitchFamily="18" charset="0"/>
              </a:rPr>
              <a:t>:</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Docs: </a:t>
            </a:r>
            <a:r>
              <a:rPr lang="en-US" sz="2800" dirty="0" smtClean="0">
                <a:latin typeface="Arial" panose="020B0604020202020204" pitchFamily="34" charset="0"/>
                <a:ea typeface="Times New Roman" panose="02020603050405020304" pitchFamily="18" charset="0"/>
                <a:hlinkClick r:id="rId3"/>
              </a:rPr>
              <a:t>https</a:t>
            </a:r>
            <a:r>
              <a:rPr lang="en-US" sz="2800" dirty="0">
                <a:latin typeface="Arial" panose="020B0604020202020204" pitchFamily="34" charset="0"/>
                <a:ea typeface="Times New Roman" panose="02020603050405020304" pitchFamily="18" charset="0"/>
                <a:hlinkClick r:id="rId3"/>
              </a:rPr>
              <a:t>://</a:t>
            </a:r>
            <a:r>
              <a:rPr lang="en-US" sz="2800" dirty="0" smtClean="0">
                <a:latin typeface="Arial" panose="020B0604020202020204" pitchFamily="34" charset="0"/>
                <a:ea typeface="Times New Roman" panose="02020603050405020304" pitchFamily="18" charset="0"/>
                <a:hlinkClick r:id="rId3"/>
              </a:rPr>
              <a:t>wiki.loni.usc.edu</a:t>
            </a:r>
            <a:r>
              <a:rPr lang="en-US" sz="2800" dirty="0">
                <a:latin typeface="Arial" panose="020B0604020202020204" pitchFamily="34" charset="0"/>
                <a:ea typeface="Times New Roman" panose="02020603050405020304" pitchFamily="18" charset="0"/>
              </a:rPr>
              <a:t> </a:t>
            </a:r>
            <a:endParaRPr lang="en-US" sz="2800" dirty="0" smtClean="0">
              <a:latin typeface="Arial" panose="020B0604020202020204" pitchFamily="34" charset="0"/>
              <a:ea typeface="Times New Roman" panose="02020603050405020304" pitchFamily="18" charset="0"/>
            </a:endParaRP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Protocols</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4"/>
              </a:rPr>
              <a:t>http://</a:t>
            </a:r>
            <a:r>
              <a:rPr lang="en-US" sz="2800" dirty="0" smtClean="0">
                <a:latin typeface="Arial" panose="020B0604020202020204" pitchFamily="34" charset="0"/>
                <a:ea typeface="Times New Roman" panose="02020603050405020304" pitchFamily="18" charset="0"/>
                <a:hlinkClick r:id="rId4"/>
              </a:rPr>
              <a:t>pipeline.loni.usc.edu/explore/library-navigator</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Pubs</a:t>
            </a:r>
            <a:r>
              <a:rPr lang="en-US" sz="2800" dirty="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hlinkClick r:id="rId5"/>
              </a:rPr>
              <a:t>http://</a:t>
            </a:r>
            <a:r>
              <a:rPr lang="en-US" sz="2800" dirty="0" smtClean="0">
                <a:latin typeface="Arial" panose="020B0604020202020204" pitchFamily="34" charset="0"/>
                <a:ea typeface="Times New Roman" panose="02020603050405020304" pitchFamily="18" charset="0"/>
                <a:hlinkClick r:id="rId5"/>
              </a:rPr>
              <a:t>www.socr.umich.edu/people/dinov/publications.html</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a:latin typeface="Arial" panose="020B0604020202020204" pitchFamily="34" charset="0"/>
                <a:ea typeface="Times New Roman" panose="02020603050405020304" pitchFamily="18" charset="0"/>
              </a:rPr>
              <a:t>Training/Learning</a:t>
            </a:r>
            <a:r>
              <a:rPr lang="en-US" sz="2800" dirty="0">
                <a:latin typeface="Arial" panose="020B0604020202020204" pitchFamily="34" charset="0"/>
                <a:ea typeface="Times New Roman" panose="02020603050405020304" pitchFamily="18" charset="0"/>
              </a:rPr>
              <a:t> Resources: </a:t>
            </a:r>
            <a:r>
              <a:rPr lang="en-US" sz="2800" dirty="0">
                <a:latin typeface="Arial" panose="020B0604020202020204" pitchFamily="34" charset="0"/>
                <a:ea typeface="Times New Roman" panose="02020603050405020304" pitchFamily="18" charset="0"/>
                <a:hlinkClick r:id="rId6"/>
              </a:rPr>
              <a:t>http://</a:t>
            </a:r>
            <a:r>
              <a:rPr lang="en-US" sz="2800" dirty="0" smtClean="0">
                <a:latin typeface="Arial" panose="020B0604020202020204" pitchFamily="34" charset="0"/>
                <a:ea typeface="Times New Roman" panose="02020603050405020304" pitchFamily="18" charset="0"/>
                <a:hlinkClick r:id="rId6"/>
              </a:rPr>
              <a:t>wiki.socr.umich.edu/index.php/SMHS</a:t>
            </a:r>
            <a:r>
              <a:rPr lang="en-US" sz="2800" dirty="0" smtClean="0">
                <a:latin typeface="Arial" panose="020B0604020202020204" pitchFamily="34" charset="0"/>
                <a:ea typeface="Times New Roman" panose="02020603050405020304" pitchFamily="18" charset="0"/>
              </a:rPr>
              <a:t> </a:t>
            </a:r>
          </a:p>
          <a:p>
            <a:pPr marL="457200" indent="-457200">
              <a:buFont typeface="Courier New" panose="02070309020205020404" pitchFamily="49" charset="0"/>
              <a:buChar char="o"/>
            </a:pPr>
            <a:r>
              <a:rPr lang="en-US" sz="2800" u="sng" dirty="0" smtClean="0">
                <a:latin typeface="Arial" panose="020B0604020202020204" pitchFamily="34" charset="0"/>
                <a:ea typeface="Times New Roman" panose="02020603050405020304" pitchFamily="18" charset="0"/>
              </a:rPr>
              <a:t>Data</a:t>
            </a:r>
            <a:r>
              <a:rPr lang="en-US" sz="2800" dirty="0" smtClean="0">
                <a:latin typeface="Arial" panose="020B0604020202020204" pitchFamily="34" charset="0"/>
                <a:ea typeface="Times New Roman" panose="02020603050405020304" pitchFamily="18" charset="0"/>
              </a:rPr>
              <a:t>: </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Classical: </a:t>
            </a:r>
            <a:r>
              <a:rPr lang="en-US" sz="2800" dirty="0" smtClean="0">
                <a:latin typeface="Arial" panose="020B0604020202020204" pitchFamily="34" charset="0"/>
                <a:ea typeface="Times New Roman" panose="02020603050405020304" pitchFamily="18" charset="0"/>
                <a:hlinkClick r:id="rId7"/>
              </a:rPr>
              <a:t>http</a:t>
            </a:r>
            <a:r>
              <a:rPr lang="en-US" sz="2800" dirty="0">
                <a:latin typeface="Arial" panose="020B0604020202020204" pitchFamily="34" charset="0"/>
                <a:ea typeface="Times New Roman" panose="02020603050405020304" pitchFamily="18" charset="0"/>
                <a:hlinkClick r:id="rId7"/>
              </a:rPr>
              <a:t>://</a:t>
            </a:r>
            <a:r>
              <a:rPr lang="en-US" sz="2800" dirty="0" smtClean="0">
                <a:latin typeface="Arial" panose="020B0604020202020204" pitchFamily="34" charset="0"/>
                <a:ea typeface="Times New Roman" panose="02020603050405020304" pitchFamily="18" charset="0"/>
                <a:hlinkClick r:id="rId7"/>
              </a:rPr>
              <a:t>wiki.socr.umich.edu/index.php/SOCR_Data</a:t>
            </a:r>
            <a:r>
              <a:rPr lang="en-US" sz="2800" dirty="0" smtClean="0">
                <a:latin typeface="Arial" panose="020B0604020202020204" pitchFamily="34" charset="0"/>
                <a:ea typeface="Times New Roman" panose="02020603050405020304" pitchFamily="18" charset="0"/>
              </a:rPr>
              <a:t> </a:t>
            </a:r>
          </a:p>
          <a:p>
            <a:pPr marL="914400" lvl="1"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Case-Studies</a:t>
            </a:r>
            <a:r>
              <a:rPr lang="en-US" sz="2800" dirty="0">
                <a:latin typeface="Arial" panose="020B0604020202020204" pitchFamily="34" charset="0"/>
                <a:ea typeface="Times New Roman" panose="02020603050405020304" pitchFamily="18" charset="0"/>
              </a:rPr>
              <a:t>: </a:t>
            </a:r>
            <a:r>
              <a:rPr lang="en-US" sz="2400" dirty="0">
                <a:latin typeface="Arial" panose="020B0604020202020204" pitchFamily="34" charset="0"/>
                <a:ea typeface="Times New Roman" panose="02020603050405020304" pitchFamily="18" charset="0"/>
                <a:hlinkClick r:id="rId8"/>
              </a:rPr>
              <a:t>https://</a:t>
            </a:r>
            <a:r>
              <a:rPr lang="en-US" sz="2400" dirty="0" smtClean="0">
                <a:latin typeface="Arial" panose="020B0604020202020204" pitchFamily="34" charset="0"/>
                <a:ea typeface="Times New Roman" panose="02020603050405020304" pitchFamily="18" charset="0"/>
                <a:hlinkClick r:id="rId8"/>
              </a:rPr>
              <a:t>umich.instructure.com/courses/38100/files/folder/Case_Studies</a:t>
            </a:r>
            <a:r>
              <a:rPr lang="en-US" sz="2400" dirty="0" smtClean="0">
                <a:latin typeface="Arial" panose="020B0604020202020204" pitchFamily="34" charset="0"/>
                <a:ea typeface="Times New Roman" panose="02020603050405020304" pitchFamily="18" charset="0"/>
              </a:rPr>
              <a:t> </a:t>
            </a:r>
            <a:endParaRPr lang="en-US" sz="28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4583868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068"/>
            <a:ext cx="10515600" cy="864961"/>
          </a:xfrm>
        </p:spPr>
        <p:txBody>
          <a:bodyPr>
            <a:normAutofit fontScale="90000"/>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342900" y="1032596"/>
            <a:ext cx="11506200" cy="5693866"/>
          </a:xfrm>
          <a:prstGeom prst="rect">
            <a:avLst/>
          </a:prstGeom>
        </p:spPr>
        <p:txBody>
          <a:bodyPr wrap="square">
            <a:spAutoFit/>
          </a:bodyPr>
          <a:lstStyle/>
          <a:p>
            <a:r>
              <a:rPr lang="en-US" sz="2800" u="sng" dirty="0" smtClean="0">
                <a:latin typeface="Arial" panose="020B0604020202020204" pitchFamily="34" charset="0"/>
                <a:ea typeface="Times New Roman" panose="02020603050405020304" pitchFamily="18" charset="0"/>
              </a:rPr>
              <a:t>Processing</a:t>
            </a:r>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Pipeline Try-It-Now Graphical Workflow Environment </a:t>
            </a:r>
          </a:p>
          <a:p>
            <a:r>
              <a:rPr lang="en-US" sz="2800" dirty="0" smtClean="0">
                <a:latin typeface="Arial" panose="020B0604020202020204" pitchFamily="34" charset="0"/>
                <a:ea typeface="Times New Roman" panose="02020603050405020304" pitchFamily="18" charset="0"/>
              </a:rPr>
              <a:t>     (</a:t>
            </a:r>
            <a:r>
              <a:rPr lang="en-US" sz="2800" dirty="0">
                <a:latin typeface="Arial" panose="020B0604020202020204" pitchFamily="34" charset="0"/>
                <a:ea typeface="Times New Roman" panose="02020603050405020304" pitchFamily="18" charset="0"/>
              </a:rPr>
              <a:t>Guest access): </a:t>
            </a:r>
            <a:r>
              <a:rPr lang="en-US" sz="2800" dirty="0">
                <a:latin typeface="Arial" panose="020B0604020202020204" pitchFamily="34" charset="0"/>
                <a:ea typeface="Times New Roman" panose="02020603050405020304" pitchFamily="18" charset="0"/>
                <a:hlinkClick r:id="rId2"/>
              </a:rPr>
              <a:t>http://pipeline.loni.usc.edu/products-services/pws</a:t>
            </a:r>
            <a:r>
              <a:rPr lang="en-US" sz="2800" dirty="0" smtClean="0">
                <a:latin typeface="Arial" panose="020B0604020202020204" pitchFamily="34" charset="0"/>
                <a:ea typeface="Times New Roman" panose="02020603050405020304" pitchFamily="18" charset="0"/>
                <a:hlinkClick r:id="rId2"/>
              </a:rPr>
              <a:t>/</a:t>
            </a:r>
            <a:endParaRPr lang="en-US" sz="2800" dirty="0" smtClean="0">
              <a:latin typeface="Arial" panose="020B0604020202020204" pitchFamily="34" charset="0"/>
              <a:ea typeface="Times New Roman" panose="02020603050405020304" pitchFamily="18" charset="0"/>
            </a:endParaRPr>
          </a:p>
          <a:p>
            <a:pPr marL="457200" indent="-457200">
              <a:buFont typeface="Courier New" panose="02070309020205020404" pitchFamily="49" charset="0"/>
              <a:buChar char="o"/>
            </a:pPr>
            <a:r>
              <a:rPr lang="en-US" sz="2800" dirty="0" smtClean="0">
                <a:latin typeface="Arial" panose="020B0604020202020204" pitchFamily="34" charset="0"/>
                <a:ea typeface="Times New Roman" panose="02020603050405020304" pitchFamily="18" charset="0"/>
              </a:rPr>
              <a:t>socr-pipeline.nursing.umich.edu </a:t>
            </a:r>
          </a:p>
          <a:p>
            <a:pPr marL="457200" indent="-457200">
              <a:buFont typeface="Courier New" panose="02070309020205020404" pitchFamily="49" charset="0"/>
              <a:buChar char="o"/>
            </a:pPr>
            <a:r>
              <a:rPr lang="en-US" sz="2800" dirty="0">
                <a:latin typeface="Arial" panose="020B0604020202020204" pitchFamily="34" charset="0"/>
              </a:rPr>
              <a:t>AWS/Galaxy: </a:t>
            </a:r>
            <a:r>
              <a:rPr lang="en-US" sz="2800" dirty="0">
                <a:latin typeface="Arial" panose="020B0604020202020204" pitchFamily="34" charset="0"/>
                <a:hlinkClick r:id="rId3"/>
              </a:rPr>
              <a:t>http</a:t>
            </a:r>
            <a:r>
              <a:rPr lang="en-US" sz="2800" dirty="0" smtClean="0">
                <a:latin typeface="Arial" panose="020B0604020202020204" pitchFamily="34" charset="0"/>
                <a:hlinkClick r:id="rId3"/>
              </a:rPr>
              <a:t>://GalaxyProject.org</a:t>
            </a:r>
            <a:r>
              <a:rPr lang="en-US" sz="2800" dirty="0" smtClean="0">
                <a:latin typeface="Arial" panose="020B0604020202020204" pitchFamily="34" charset="0"/>
              </a:rPr>
              <a:t> </a:t>
            </a:r>
          </a:p>
          <a:p>
            <a:pPr marL="457200" indent="-457200">
              <a:buFont typeface="Courier New" panose="02070309020205020404" pitchFamily="49" charset="0"/>
              <a:buChar char="o"/>
            </a:pPr>
            <a:r>
              <a:rPr lang="en-US" sz="2800" dirty="0" smtClean="0">
                <a:latin typeface="Arial" panose="020B0604020202020204" pitchFamily="34" charset="0"/>
              </a:rPr>
              <a:t>tranSMART</a:t>
            </a:r>
            <a:r>
              <a:rPr lang="en-US" sz="2800" dirty="0">
                <a:latin typeface="Arial" panose="020B0604020202020204" pitchFamily="34" charset="0"/>
              </a:rPr>
              <a:t>: </a:t>
            </a:r>
            <a:r>
              <a:rPr lang="en-US" sz="2800" dirty="0">
                <a:latin typeface="Arial" panose="020B0604020202020204" pitchFamily="34" charset="0"/>
                <a:hlinkClick r:id="rId4"/>
              </a:rPr>
              <a:t>https://</a:t>
            </a:r>
            <a:r>
              <a:rPr lang="en-US" sz="2800" dirty="0" smtClean="0">
                <a:latin typeface="Arial" panose="020B0604020202020204" pitchFamily="34" charset="0"/>
                <a:hlinkClick r:id="rId4"/>
              </a:rPr>
              <a:t>github.com/transmart</a:t>
            </a:r>
            <a:r>
              <a:rPr lang="en-US" sz="2800" dirty="0" smtClean="0">
                <a:latin typeface="Arial" panose="020B0604020202020204" pitchFamily="34" charset="0"/>
              </a:rPr>
              <a:t> </a:t>
            </a:r>
          </a:p>
          <a:p>
            <a:r>
              <a:rPr lang="en-US" sz="2800" u="sng" dirty="0" smtClean="0">
                <a:latin typeface="Arial" panose="020B0604020202020204" pitchFamily="34" charset="0"/>
              </a:rPr>
              <a:t>Data</a:t>
            </a:r>
          </a:p>
          <a:p>
            <a:pPr marL="457200" indent="-457200">
              <a:buFont typeface="Courier New" panose="02070309020205020404" pitchFamily="49" charset="0"/>
              <a:buChar char="o"/>
            </a:pPr>
            <a:r>
              <a:rPr lang="en-US" sz="2800" dirty="0" err="1" smtClean="0">
                <a:latin typeface="Arial" panose="020B0604020202020204" pitchFamily="34" charset="0"/>
              </a:rPr>
              <a:t>dbGaP</a:t>
            </a:r>
            <a:r>
              <a:rPr lang="en-US" sz="2800" dirty="0">
                <a:latin typeface="Arial" panose="020B0604020202020204" pitchFamily="34" charset="0"/>
              </a:rPr>
              <a:t> </a:t>
            </a:r>
            <a:r>
              <a:rPr lang="en-US" sz="2800" dirty="0" smtClean="0">
                <a:latin typeface="Arial" panose="020B0604020202020204" pitchFamily="34" charset="0"/>
                <a:hlinkClick r:id="rId5"/>
              </a:rPr>
              <a:t>http://dbgap.ncbi.nlm.nih.gov</a:t>
            </a:r>
            <a:r>
              <a:rPr lang="en-US" sz="2800" dirty="0" smtClean="0">
                <a:latin typeface="Arial" panose="020B0604020202020204" pitchFamily="34" charset="0"/>
              </a:rPr>
              <a:t> </a:t>
            </a:r>
          </a:p>
          <a:p>
            <a:pPr marL="457200" indent="-457200">
              <a:buFont typeface="Courier New" panose="02070309020205020404" pitchFamily="49" charset="0"/>
              <a:buChar char="o"/>
            </a:pPr>
            <a:r>
              <a:rPr lang="en-US" sz="2800" dirty="0">
                <a:latin typeface="Arial" panose="020B0604020202020204" pitchFamily="34" charset="0"/>
              </a:rPr>
              <a:t>Neuroimaging </a:t>
            </a:r>
            <a:r>
              <a:rPr lang="en-US" sz="2800" dirty="0" smtClean="0">
                <a:latin typeface="Arial" panose="020B0604020202020204" pitchFamily="34" charset="0"/>
                <a:hlinkClick r:id="rId6"/>
              </a:rPr>
              <a:t>http://IDA.loni.usc.edu</a:t>
            </a:r>
            <a:r>
              <a:rPr lang="en-US" sz="2800" dirty="0" smtClean="0">
                <a:latin typeface="Arial" panose="020B0604020202020204" pitchFamily="34" charset="0"/>
              </a:rPr>
              <a:t> </a:t>
            </a:r>
          </a:p>
          <a:p>
            <a:pPr marL="457200" indent="-457200">
              <a:buFont typeface="Courier New" panose="02070309020205020404" pitchFamily="49" charset="0"/>
              <a:buChar char="o"/>
            </a:pPr>
            <a:r>
              <a:rPr lang="en-US" sz="2800" dirty="0">
                <a:latin typeface="Arial" panose="020B0604020202020204" pitchFamily="34" charset="0"/>
              </a:rPr>
              <a:t>XNAT: </a:t>
            </a:r>
            <a:r>
              <a:rPr lang="en-US" sz="2800" dirty="0">
                <a:latin typeface="Arial" panose="020B0604020202020204" pitchFamily="34" charset="0"/>
                <a:hlinkClick r:id="rId7"/>
              </a:rPr>
              <a:t>https://</a:t>
            </a:r>
            <a:r>
              <a:rPr lang="en-US" sz="2800" dirty="0" smtClean="0">
                <a:latin typeface="Arial" panose="020B0604020202020204" pitchFamily="34" charset="0"/>
                <a:hlinkClick r:id="rId7"/>
              </a:rPr>
              <a:t>central.xnat.org</a:t>
            </a:r>
            <a:r>
              <a:rPr lang="en-US" sz="2800" dirty="0" smtClean="0">
                <a:latin typeface="Arial" panose="020B0604020202020204" pitchFamily="34" charset="0"/>
              </a:rPr>
              <a:t> </a:t>
            </a:r>
            <a:endParaRPr lang="en-US" sz="2800" dirty="0">
              <a:latin typeface="Arial" panose="020B0604020202020204" pitchFamily="34" charset="0"/>
            </a:endParaRPr>
          </a:p>
          <a:p>
            <a:r>
              <a:rPr lang="en-US" sz="2800" u="sng" dirty="0" smtClean="0">
                <a:latin typeface="Arial" panose="020B0604020202020204" pitchFamily="34" charset="0"/>
              </a:rPr>
              <a:t>Transfer</a:t>
            </a:r>
          </a:p>
          <a:p>
            <a:pPr marL="457200" indent="-457200">
              <a:buFont typeface="Courier New" panose="02070309020205020404" pitchFamily="49" charset="0"/>
              <a:buChar char="o"/>
            </a:pPr>
            <a:r>
              <a:rPr lang="en-US" sz="2800" dirty="0">
                <a:latin typeface="Arial" panose="020B0604020202020204" pitchFamily="34" charset="0"/>
              </a:rPr>
              <a:t>Globus: </a:t>
            </a:r>
            <a:r>
              <a:rPr lang="en-US" sz="2800" dirty="0">
                <a:latin typeface="Arial" panose="020B0604020202020204" pitchFamily="34" charset="0"/>
                <a:hlinkClick r:id="rId8"/>
              </a:rPr>
              <a:t>http://</a:t>
            </a:r>
            <a:r>
              <a:rPr lang="en-US" sz="2800" dirty="0" smtClean="0">
                <a:latin typeface="Arial" panose="020B0604020202020204" pitchFamily="34" charset="0"/>
                <a:hlinkClick r:id="rId8"/>
              </a:rPr>
              <a:t>www.globusonline.org</a:t>
            </a:r>
            <a:endParaRPr lang="en-US" sz="2800" dirty="0" smtClean="0">
              <a:latin typeface="Arial" panose="020B0604020202020204" pitchFamily="34" charset="0"/>
            </a:endParaRPr>
          </a:p>
          <a:p>
            <a:pPr marL="457200" indent="-457200">
              <a:buFont typeface="Courier New" panose="02070309020205020404" pitchFamily="49" charset="0"/>
              <a:buChar char="o"/>
            </a:pPr>
            <a:r>
              <a:rPr lang="en-US" sz="2800" dirty="0" err="1" smtClean="0">
                <a:latin typeface="Arial" panose="020B0604020202020204" pitchFamily="34" charset="0"/>
              </a:rPr>
              <a:t>GridFTP</a:t>
            </a:r>
            <a:r>
              <a:rPr lang="en-US" sz="2800" dirty="0">
                <a:latin typeface="Arial" panose="020B0604020202020204" pitchFamily="34" charset="0"/>
              </a:rPr>
              <a:t>: </a:t>
            </a:r>
            <a:r>
              <a:rPr lang="en-US" sz="2800" dirty="0">
                <a:latin typeface="Arial" panose="020B0604020202020204" pitchFamily="34" charset="0"/>
                <a:hlinkClick r:id="rId9"/>
              </a:rPr>
              <a:t>http://toolkit.globus.org/toolkit/docs/latest-stable/gridftp</a:t>
            </a:r>
            <a:r>
              <a:rPr lang="en-US" sz="2800" dirty="0" smtClean="0">
                <a:latin typeface="Arial" panose="020B0604020202020204" pitchFamily="34" charset="0"/>
                <a:hlinkClick r:id="rId9"/>
              </a:rPr>
              <a:t>/</a:t>
            </a:r>
            <a:r>
              <a:rPr lang="en-US" sz="2800" dirty="0" smtClean="0">
                <a:latin typeface="Arial" panose="020B0604020202020204" pitchFamily="34" charset="0"/>
              </a:rPr>
              <a:t> </a:t>
            </a:r>
          </a:p>
        </p:txBody>
      </p:sp>
    </p:spTree>
    <p:extLst>
      <p:ext uri="{BB962C8B-B14F-4D97-AF65-F5344CB8AC3E}">
        <p14:creationId xmlns:p14="http://schemas.microsoft.com/office/powerpoint/2010/main" val="19346401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2" y="82097"/>
            <a:ext cx="12213772" cy="864961"/>
          </a:xfrm>
        </p:spPr>
        <p:txBody>
          <a:bodyPr>
            <a:noAutofit/>
          </a:bodyPr>
          <a:lstStyle/>
          <a:p>
            <a:pPr algn="ctr"/>
            <a:r>
              <a:rPr lang="en-US" sz="5400" dirty="0"/>
              <a:t>Michigan Institute for Data Science (MIDAS)</a:t>
            </a:r>
          </a:p>
        </p:txBody>
      </p:sp>
      <p:sp>
        <p:nvSpPr>
          <p:cNvPr id="3" name="Rectangle 2"/>
          <p:cNvSpPr/>
          <p:nvPr/>
        </p:nvSpPr>
        <p:spPr>
          <a:xfrm>
            <a:off x="342900" y="1157288"/>
            <a:ext cx="11506200" cy="954107"/>
          </a:xfrm>
          <a:prstGeom prst="rect">
            <a:avLst/>
          </a:prstGeom>
        </p:spPr>
        <p:txBody>
          <a:bodyPr wrap="square">
            <a:spAutoFit/>
          </a:bodyPr>
          <a:lstStyle/>
          <a:p>
            <a:r>
              <a:rPr lang="en-US" sz="2800" dirty="0" smtClean="0"/>
              <a:t>MIDAS </a:t>
            </a:r>
            <a:r>
              <a:rPr lang="en-US" sz="2800" dirty="0"/>
              <a:t>catalyzes data science at the University of Michigan through support for faculty, research, education and training, and industry engagement</a:t>
            </a:r>
            <a:endParaRPr lang="en-US" sz="2800" dirty="0" smtClean="0">
              <a:latin typeface="Arial" panose="020B0604020202020204" pitchFamily="34" charset="0"/>
            </a:endParaRPr>
          </a:p>
        </p:txBody>
      </p:sp>
      <p:grpSp>
        <p:nvGrpSpPr>
          <p:cNvPr id="15" name="Group 14"/>
          <p:cNvGrpSpPr/>
          <p:nvPr/>
        </p:nvGrpSpPr>
        <p:grpSpPr>
          <a:xfrm>
            <a:off x="591739" y="2224147"/>
            <a:ext cx="10413223" cy="4539528"/>
            <a:chOff x="591739" y="2359230"/>
            <a:chExt cx="10413223" cy="4539528"/>
          </a:xfrm>
        </p:grpSpPr>
        <p:sp>
          <p:nvSpPr>
            <p:cNvPr id="13" name="Oval 12"/>
            <p:cNvSpPr/>
            <p:nvPr/>
          </p:nvSpPr>
          <p:spPr>
            <a:xfrm>
              <a:off x="2644856" y="5109360"/>
              <a:ext cx="6625746" cy="1789398"/>
            </a:xfrm>
            <a:prstGeom prst="ellipse">
              <a:avLst/>
            </a:prstGeom>
            <a:solidFill>
              <a:schemeClr val="bg1">
                <a:lumMod val="95000"/>
                <a:alpha val="25000"/>
              </a:schemeClr>
            </a:solidFill>
            <a:ln w="57150"/>
            <a:effectLst>
              <a:outerShdw blurRad="40000" dist="23000" dir="5400000" rotWithShape="0">
                <a:srgbClr val="000000">
                  <a:alpha val="35000"/>
                </a:srgbClr>
              </a:outerShdw>
            </a:effectLst>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4" name="Group 3"/>
            <p:cNvGrpSpPr/>
            <p:nvPr/>
          </p:nvGrpSpPr>
          <p:grpSpPr>
            <a:xfrm>
              <a:off x="591739" y="2359230"/>
              <a:ext cx="10413223" cy="3715554"/>
              <a:chOff x="603120" y="3485416"/>
              <a:chExt cx="7269395" cy="2593798"/>
            </a:xfrm>
          </p:grpSpPr>
          <p:sp>
            <p:nvSpPr>
              <p:cNvPr id="7" name="Oval 6"/>
              <p:cNvSpPr/>
              <p:nvPr/>
            </p:nvSpPr>
            <p:spPr>
              <a:xfrm>
                <a:off x="2029743" y="3485416"/>
                <a:ext cx="4625385" cy="1249165"/>
              </a:xfrm>
              <a:prstGeom prst="ellipse">
                <a:avLst/>
              </a:prstGeom>
              <a:solidFill>
                <a:schemeClr val="bg1">
                  <a:lumMod val="95000"/>
                  <a:alpha val="25000"/>
                </a:schemeClr>
              </a:solidFill>
              <a:ln w="57150"/>
              <a:effectLst>
                <a:outerShdw blurRad="40000" dist="23000" dir="5400000" rotWithShape="0">
                  <a:srgbClr val="000000">
                    <a:alpha val="35000"/>
                  </a:srgbClr>
                </a:outerShdw>
              </a:effectLst>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Oval 4"/>
              <p:cNvSpPr/>
              <p:nvPr/>
            </p:nvSpPr>
            <p:spPr>
              <a:xfrm>
                <a:off x="2830749" y="4160194"/>
                <a:ext cx="5041766" cy="1919020"/>
              </a:xfrm>
              <a:prstGeom prst="ellipse">
                <a:avLst/>
              </a:prstGeom>
              <a:solidFill>
                <a:srgbClr val="FFFF00">
                  <a:alpha val="25000"/>
                </a:srgbClr>
              </a:solidFill>
              <a:ln w="57150"/>
              <a:effectLst>
                <a:outerShdw blurRad="40000" dist="23000" dir="5400000" rotWithShape="0">
                  <a:srgbClr val="000000">
                    <a:alpha val="35000"/>
                  </a:srgbClr>
                </a:outerShdw>
              </a:effectLst>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Oval 5"/>
              <p:cNvSpPr/>
              <p:nvPr/>
            </p:nvSpPr>
            <p:spPr>
              <a:xfrm>
                <a:off x="603120" y="4107011"/>
                <a:ext cx="5077833" cy="1919020"/>
              </a:xfrm>
              <a:prstGeom prst="ellipse">
                <a:avLst/>
              </a:prstGeom>
              <a:solidFill>
                <a:srgbClr val="7030A0">
                  <a:alpha val="25000"/>
                </a:srgbClr>
              </a:solidFill>
              <a:ln w="57150"/>
              <a:effectLst>
                <a:outerShdw blurRad="40000" dist="23000" dir="5400000" rotWithShape="0">
                  <a:srgbClr val="000000">
                    <a:alpha val="35000"/>
                  </a:srgbClr>
                </a:outerShdw>
              </a:effectLst>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p:cNvSpPr/>
              <p:nvPr/>
            </p:nvSpPr>
            <p:spPr>
              <a:xfrm>
                <a:off x="776494" y="4605879"/>
                <a:ext cx="2331302" cy="966855"/>
              </a:xfrm>
              <a:prstGeom prst="rect">
                <a:avLst/>
              </a:prstGeom>
            </p:spPr>
            <p:txBody>
              <a:bodyPr wrap="square">
                <a:spAutoFit/>
              </a:bodyPr>
              <a:lstStyle/>
              <a:p>
                <a:r>
                  <a:rPr lang="en-US" sz="2800" b="1" dirty="0" smtClean="0">
                    <a:solidFill>
                      <a:srgbClr val="002060"/>
                    </a:solidFill>
                  </a:rPr>
                  <a:t>Data Science    </a:t>
                </a:r>
              </a:p>
              <a:p>
                <a:r>
                  <a:rPr lang="en-US" sz="2800" b="1" dirty="0">
                    <a:solidFill>
                      <a:srgbClr val="002060"/>
                    </a:solidFill>
                  </a:rPr>
                  <a:t> </a:t>
                </a:r>
                <a:r>
                  <a:rPr lang="en-US" sz="2800" b="1" dirty="0" smtClean="0">
                    <a:solidFill>
                      <a:srgbClr val="002060"/>
                    </a:solidFill>
                  </a:rPr>
                  <a:t>   Services &amp;</a:t>
                </a:r>
              </a:p>
              <a:p>
                <a:r>
                  <a:rPr lang="en-US" sz="2800" b="1" dirty="0">
                    <a:solidFill>
                      <a:srgbClr val="002060"/>
                    </a:solidFill>
                  </a:rPr>
                  <a:t> </a:t>
                </a:r>
                <a:r>
                  <a:rPr lang="en-US" sz="2800" b="1" dirty="0" smtClean="0">
                    <a:solidFill>
                      <a:srgbClr val="002060"/>
                    </a:solidFill>
                  </a:rPr>
                  <a:t>     Infrastructure </a:t>
                </a:r>
              </a:p>
            </p:txBody>
          </p:sp>
          <p:sp>
            <p:nvSpPr>
              <p:cNvPr id="9" name="Rectangle 8"/>
              <p:cNvSpPr/>
              <p:nvPr/>
            </p:nvSpPr>
            <p:spPr>
              <a:xfrm>
                <a:off x="2034445" y="3776486"/>
                <a:ext cx="4647750" cy="343770"/>
              </a:xfrm>
              <a:prstGeom prst="rect">
                <a:avLst/>
              </a:prstGeom>
            </p:spPr>
            <p:txBody>
              <a:bodyPr wrap="square">
                <a:spAutoFit/>
              </a:bodyPr>
              <a:lstStyle/>
              <a:p>
                <a:pPr algn="ctr"/>
                <a:r>
                  <a:rPr lang="en-US" sz="2600" b="1" dirty="0">
                    <a:solidFill>
                      <a:srgbClr val="002060"/>
                    </a:solidFill>
                  </a:rPr>
                  <a:t>Michigan Institute </a:t>
                </a:r>
                <a:r>
                  <a:rPr lang="en-US" sz="2600" b="1" dirty="0" smtClean="0">
                    <a:solidFill>
                      <a:srgbClr val="002060"/>
                    </a:solidFill>
                  </a:rPr>
                  <a:t>for Data </a:t>
                </a:r>
                <a:r>
                  <a:rPr lang="en-US" sz="2600" b="1" dirty="0">
                    <a:solidFill>
                      <a:srgbClr val="002060"/>
                    </a:solidFill>
                  </a:rPr>
                  <a:t>Science (</a:t>
                </a:r>
                <a:r>
                  <a:rPr lang="en-US" sz="2600" b="1" dirty="0" smtClean="0">
                    <a:solidFill>
                      <a:srgbClr val="002060"/>
                    </a:solidFill>
                  </a:rPr>
                  <a:t>MIDAS</a:t>
                </a:r>
                <a:r>
                  <a:rPr lang="en-US" sz="2600" b="1" dirty="0">
                    <a:solidFill>
                      <a:srgbClr val="002060"/>
                    </a:solidFill>
                  </a:rPr>
                  <a:t>) </a:t>
                </a:r>
              </a:p>
            </p:txBody>
          </p:sp>
          <p:sp>
            <p:nvSpPr>
              <p:cNvPr id="10" name="Rectangle 9"/>
              <p:cNvSpPr/>
              <p:nvPr/>
            </p:nvSpPr>
            <p:spPr>
              <a:xfrm>
                <a:off x="5784230" y="4553231"/>
                <a:ext cx="1860103" cy="966854"/>
              </a:xfrm>
              <a:prstGeom prst="rect">
                <a:avLst/>
              </a:prstGeom>
            </p:spPr>
            <p:txBody>
              <a:bodyPr wrap="square">
                <a:spAutoFit/>
              </a:bodyPr>
              <a:lstStyle/>
              <a:p>
                <a:r>
                  <a:rPr lang="en-US" sz="2800" b="1" dirty="0" smtClean="0">
                    <a:solidFill>
                      <a:schemeClr val="bg1"/>
                    </a:solidFill>
                  </a:rPr>
                  <a:t>  </a:t>
                </a:r>
                <a:r>
                  <a:rPr lang="en-US" sz="2800" b="1" dirty="0" smtClean="0">
                    <a:solidFill>
                      <a:srgbClr val="002060"/>
                    </a:solidFill>
                  </a:rPr>
                  <a:t>Data Science</a:t>
                </a:r>
              </a:p>
              <a:p>
                <a:r>
                  <a:rPr lang="en-US" sz="2800" b="1" dirty="0" smtClean="0">
                    <a:solidFill>
                      <a:srgbClr val="002060"/>
                    </a:solidFill>
                  </a:rPr>
                  <a:t>       Challenge</a:t>
                </a:r>
              </a:p>
              <a:p>
                <a:r>
                  <a:rPr lang="en-US" sz="2800" b="1" dirty="0" smtClean="0">
                    <a:solidFill>
                      <a:srgbClr val="002060"/>
                    </a:solidFill>
                  </a:rPr>
                  <a:t>          Initiatives </a:t>
                </a:r>
                <a:r>
                  <a:rPr lang="en-US" sz="2800" b="1" dirty="0" smtClean="0">
                    <a:solidFill>
                      <a:schemeClr val="bg1"/>
                    </a:solidFill>
                  </a:rPr>
                  <a:t>     </a:t>
                </a:r>
              </a:p>
            </p:txBody>
          </p:sp>
          <p:sp>
            <p:nvSpPr>
              <p:cNvPr id="11" name="Oval 10"/>
              <p:cNvSpPr/>
              <p:nvPr/>
            </p:nvSpPr>
            <p:spPr>
              <a:xfrm>
                <a:off x="2616741" y="4027835"/>
                <a:ext cx="3132486" cy="1998196"/>
              </a:xfrm>
              <a:prstGeom prst="ellipse">
                <a:avLst/>
              </a:prstGeom>
              <a:ln w="127000"/>
              <a:scene3d>
                <a:camera prst="perspectiveRelaxedModerately"/>
                <a:lightRig rig="threePt" dir="t"/>
              </a:scene3d>
              <a:sp3d>
                <a:bevelT w="101600" prst="ribl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p:cNvSpPr/>
              <p:nvPr/>
            </p:nvSpPr>
            <p:spPr>
              <a:xfrm>
                <a:off x="3167223" y="4322910"/>
                <a:ext cx="2016653" cy="1353596"/>
              </a:xfrm>
              <a:prstGeom prst="rect">
                <a:avLst/>
              </a:prstGeom>
            </p:spPr>
            <p:txBody>
              <a:bodyPr wrap="none">
                <a:spAutoFit/>
                <a:scene3d>
                  <a:camera prst="orthographicFront"/>
                  <a:lightRig rig="threePt" dir="t"/>
                </a:scene3d>
                <a:sp3d extrusionH="57150">
                  <a:bevelT w="69850" h="69850" prst="divot"/>
                </a:sp3d>
              </a:bodyPr>
              <a:lstStyle/>
              <a:p>
                <a:pPr algn="ctr"/>
                <a:r>
                  <a:rPr lang="en-US" sz="4000" b="1" dirty="0" smtClean="0">
                    <a:solidFill>
                      <a:schemeClr val="tx2"/>
                    </a:solidFill>
                  </a:rPr>
                  <a:t>Michigan</a:t>
                </a:r>
              </a:p>
              <a:p>
                <a:pPr algn="ctr"/>
                <a:r>
                  <a:rPr lang="en-US" sz="4000" b="1" dirty="0" smtClean="0">
                    <a:solidFill>
                      <a:schemeClr val="tx2"/>
                    </a:solidFill>
                  </a:rPr>
                  <a:t>Data Science</a:t>
                </a:r>
              </a:p>
              <a:p>
                <a:pPr algn="ctr"/>
                <a:r>
                  <a:rPr lang="en-US" sz="4000" b="1" dirty="0" smtClean="0">
                    <a:solidFill>
                      <a:schemeClr val="tx2"/>
                    </a:solidFill>
                  </a:rPr>
                  <a:t>Initiative</a:t>
                </a:r>
                <a:endParaRPr lang="en-US" sz="4000" b="1" dirty="0">
                  <a:solidFill>
                    <a:schemeClr val="tx2"/>
                  </a:solidFill>
                </a:endParaRPr>
              </a:p>
            </p:txBody>
          </p:sp>
        </p:grpSp>
        <p:sp>
          <p:nvSpPr>
            <p:cNvPr id="14" name="Rectangle 13"/>
            <p:cNvSpPr/>
            <p:nvPr/>
          </p:nvSpPr>
          <p:spPr>
            <a:xfrm>
              <a:off x="2866416" y="5985527"/>
              <a:ext cx="6096000" cy="830997"/>
            </a:xfrm>
            <a:prstGeom prst="rect">
              <a:avLst/>
            </a:prstGeom>
          </p:spPr>
          <p:txBody>
            <a:bodyPr>
              <a:spAutoFit/>
            </a:bodyPr>
            <a:lstStyle/>
            <a:p>
              <a:pPr algn="ctr"/>
              <a:r>
                <a:rPr lang="en-US" sz="2400" b="1" dirty="0">
                  <a:solidFill>
                    <a:srgbClr val="002060"/>
                  </a:solidFill>
                </a:rPr>
                <a:t>Consulting for Statistics, Computing </a:t>
              </a:r>
              <a:r>
                <a:rPr lang="en-US" sz="2400" b="1" dirty="0" smtClean="0">
                  <a:solidFill>
                    <a:srgbClr val="002060"/>
                  </a:solidFill>
                </a:rPr>
                <a:t>&amp; Analytics </a:t>
              </a:r>
              <a:r>
                <a:rPr lang="en-US" sz="2400" b="1" dirty="0">
                  <a:solidFill>
                    <a:srgbClr val="002060"/>
                  </a:solidFill>
                </a:rPr>
                <a:t>Research (CSCAR)</a:t>
              </a:r>
            </a:p>
          </p:txBody>
        </p:sp>
      </p:grpSp>
    </p:spTree>
    <p:extLst>
      <p:ext uri="{BB962C8B-B14F-4D97-AF65-F5344CB8AC3E}">
        <p14:creationId xmlns:p14="http://schemas.microsoft.com/office/powerpoint/2010/main" val="35776067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17876"/>
            <a:ext cx="4944918" cy="2794205"/>
          </a:xfrm>
        </p:spPr>
        <p:txBody>
          <a:bodyPr>
            <a:noAutofit/>
          </a:bodyPr>
          <a:lstStyle/>
          <a:p>
            <a:r>
              <a:rPr lang="en-US" sz="5400" dirty="0" smtClean="0"/>
              <a:t>Fundamentals of</a:t>
            </a:r>
            <a:br>
              <a:rPr lang="en-US" sz="5400" dirty="0" smtClean="0"/>
            </a:br>
            <a:r>
              <a:rPr lang="en-US" sz="5400" dirty="0" smtClean="0"/>
              <a:t>Data Science Education</a:t>
            </a:r>
            <a:endParaRPr lang="en-US" sz="5400" dirty="0"/>
          </a:p>
        </p:txBody>
      </p:sp>
      <p:grpSp>
        <p:nvGrpSpPr>
          <p:cNvPr id="15" name="Group 14"/>
          <p:cNvGrpSpPr/>
          <p:nvPr/>
        </p:nvGrpSpPr>
        <p:grpSpPr>
          <a:xfrm>
            <a:off x="4679722" y="315686"/>
            <a:ext cx="7191843" cy="6669064"/>
            <a:chOff x="4679722" y="315686"/>
            <a:chExt cx="7191843" cy="6669064"/>
          </a:xfrm>
        </p:grpSpPr>
        <p:sp>
          <p:nvSpPr>
            <p:cNvPr id="14" name="Oval 13"/>
            <p:cNvSpPr/>
            <p:nvPr/>
          </p:nvSpPr>
          <p:spPr>
            <a:xfrm rot="19422954">
              <a:off x="7718954" y="3224336"/>
              <a:ext cx="1378575" cy="1016537"/>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722" y="315686"/>
              <a:ext cx="7191843" cy="6669064"/>
            </a:xfrm>
            <a:prstGeom prst="rect">
              <a:avLst/>
            </a:prstGeom>
          </p:spPr>
        </p:pic>
      </p:grpSp>
    </p:spTree>
    <p:extLst>
      <p:ext uri="{BB962C8B-B14F-4D97-AF65-F5344CB8AC3E}">
        <p14:creationId xmlns:p14="http://schemas.microsoft.com/office/powerpoint/2010/main" val="23210335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2" y="82097"/>
            <a:ext cx="12213772" cy="864961"/>
          </a:xfrm>
        </p:spPr>
        <p:txBody>
          <a:bodyPr>
            <a:noAutofit/>
          </a:bodyPr>
          <a:lstStyle/>
          <a:p>
            <a:pPr algn="ctr"/>
            <a:r>
              <a:rPr lang="en-US" sz="5000" dirty="0" smtClean="0"/>
              <a:t>Grad DS Curriculum: </a:t>
            </a:r>
            <a:r>
              <a:rPr lang="en-US" sz="5000" u="sng" dirty="0" err="1" smtClean="0"/>
              <a:t>Prereqs</a:t>
            </a:r>
            <a:r>
              <a:rPr lang="en-US" sz="5000" dirty="0" smtClean="0"/>
              <a:t> &amp; Competencies</a:t>
            </a:r>
            <a:endParaRPr lang="en-US" sz="5000" dirty="0"/>
          </a:p>
        </p:txBody>
      </p:sp>
      <p:graphicFrame>
        <p:nvGraphicFramePr>
          <p:cNvPr id="13" name="Table 12"/>
          <p:cNvGraphicFramePr>
            <a:graphicFrameLocks noGrp="1"/>
          </p:cNvGraphicFramePr>
          <p:nvPr>
            <p:extLst>
              <p:ext uri="{D42A27DB-BD31-4B8C-83A1-F6EECF244321}">
                <p14:modId xmlns:p14="http://schemas.microsoft.com/office/powerpoint/2010/main" val="249948430"/>
              </p:ext>
            </p:extLst>
          </p:nvPr>
        </p:nvGraphicFramePr>
        <p:xfrm>
          <a:off x="306387" y="1105692"/>
          <a:ext cx="11493727" cy="5462135"/>
        </p:xfrm>
        <a:graphic>
          <a:graphicData uri="http://schemas.openxmlformats.org/drawingml/2006/table">
            <a:tbl>
              <a:tblPr firstRow="1" firstCol="1" bandRow="1">
                <a:tableStyleId>{5FD0F851-EC5A-4D38-B0AD-8093EC10F338}</a:tableStyleId>
              </a:tblPr>
              <a:tblGrid>
                <a:gridCol w="1903413"/>
                <a:gridCol w="4511567"/>
                <a:gridCol w="5078747"/>
              </a:tblGrid>
              <a:tr h="542574">
                <a:tc>
                  <a:txBody>
                    <a:bodyPr/>
                    <a:lstStyle/>
                    <a:p>
                      <a:pPr marL="0" marR="0" algn="ctr">
                        <a:spcBef>
                          <a:spcPts val="0"/>
                        </a:spcBef>
                        <a:spcAft>
                          <a:spcPts val="0"/>
                        </a:spcAft>
                      </a:pPr>
                      <a:r>
                        <a:rPr lang="en-US" sz="2400" dirty="0">
                          <a:effectLst/>
                        </a:rPr>
                        <a:t>Prerequisites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dirty="0">
                          <a:effectLst/>
                        </a:rPr>
                        <a:t>Skills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400" dirty="0">
                          <a:effectLst/>
                        </a:rPr>
                        <a:t>Rationale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085147">
                <a:tc>
                  <a:txBody>
                    <a:bodyPr/>
                    <a:lstStyle/>
                    <a:p>
                      <a:pPr marL="0" marR="0">
                        <a:spcBef>
                          <a:spcPts val="0"/>
                        </a:spcBef>
                        <a:spcAft>
                          <a:spcPts val="0"/>
                        </a:spcAft>
                      </a:pPr>
                      <a:r>
                        <a:rPr lang="en-US" sz="2400" dirty="0">
                          <a:effectLst/>
                        </a:rPr>
                        <a:t>BS degree or equivalent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Quantitative training and coding skills as described below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The DS certificate is a graduate program requiring a minimum level of quantitative skill</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27721">
                <a:tc>
                  <a:txBody>
                    <a:bodyPr/>
                    <a:lstStyle/>
                    <a:p>
                      <a:pPr marL="0" marR="0">
                        <a:spcBef>
                          <a:spcPts val="0"/>
                        </a:spcBef>
                        <a:spcAft>
                          <a:spcPts val="0"/>
                        </a:spcAft>
                      </a:pPr>
                      <a:r>
                        <a:rPr lang="en-US" sz="2400">
                          <a:effectLst/>
                        </a:rPr>
                        <a:t>Quantitative training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Undergraduate calculus, linear algebra and intro to probability and statistics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These are the entry level skills required for most upper-level undergrad and grad courses in program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085147">
                <a:tc>
                  <a:txBody>
                    <a:bodyPr/>
                    <a:lstStyle/>
                    <a:p>
                      <a:pPr marL="0" marR="0">
                        <a:spcBef>
                          <a:spcPts val="0"/>
                        </a:spcBef>
                        <a:spcAft>
                          <a:spcPts val="0"/>
                        </a:spcAft>
                      </a:pPr>
                      <a:r>
                        <a:rPr lang="en-US" sz="2400">
                          <a:effectLst/>
                        </a:rPr>
                        <a:t>Coding </a:t>
                      </a:r>
                    </a:p>
                    <a:p>
                      <a:pPr marL="0" marR="0">
                        <a:spcBef>
                          <a:spcPts val="0"/>
                        </a:spcBef>
                        <a:spcAft>
                          <a:spcPts val="0"/>
                        </a:spcAft>
                      </a:pPr>
                      <a:r>
                        <a:rPr lang="en-US" sz="2400">
                          <a:effectLst/>
                        </a:rPr>
                        <a:t>experience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Exposure to software development or programming on the job or in the classroom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Most DS practitioners need substantial experience with Java, C/C++, HTML5, Python, PHP, SQL/DB</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085147">
                <a:tc>
                  <a:txBody>
                    <a:bodyPr/>
                    <a:lstStyle/>
                    <a:p>
                      <a:pPr marL="0" marR="0">
                        <a:spcBef>
                          <a:spcPts val="0"/>
                        </a:spcBef>
                        <a:spcAft>
                          <a:spcPts val="0"/>
                        </a:spcAft>
                      </a:pPr>
                      <a:r>
                        <a:rPr lang="en-US" sz="2400">
                          <a:effectLst/>
                        </a:rPr>
                        <a:t>Motivation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a:effectLst/>
                        </a:rPr>
                        <a:t>Significant interest and motivation to pursue quantitative data analytic applications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2400" dirty="0">
                          <a:effectLst/>
                        </a:rPr>
                        <a:t>Dedication for prolonged &amp; sustained immersion into hands-on and methodological research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11540928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960"/>
            <a:ext cx="12213772" cy="864961"/>
          </a:xfrm>
        </p:spPr>
        <p:txBody>
          <a:bodyPr>
            <a:noAutofit/>
          </a:bodyPr>
          <a:lstStyle/>
          <a:p>
            <a:pPr algn="ctr"/>
            <a:r>
              <a:rPr lang="en-US" sz="5000" dirty="0" smtClean="0"/>
              <a:t>Grad DS Curriculum: </a:t>
            </a:r>
            <a:r>
              <a:rPr lang="en-US" sz="5000" dirty="0" err="1" smtClean="0"/>
              <a:t>Prereqs</a:t>
            </a:r>
            <a:r>
              <a:rPr lang="en-US" sz="5000" dirty="0" smtClean="0"/>
              <a:t> &amp; </a:t>
            </a:r>
            <a:r>
              <a:rPr lang="en-US" sz="5000" u="sng" dirty="0" smtClean="0"/>
              <a:t>Competencies</a:t>
            </a:r>
            <a:endParaRPr lang="en-US" sz="5000" u="sng" dirty="0"/>
          </a:p>
        </p:txBody>
      </p:sp>
      <p:graphicFrame>
        <p:nvGraphicFramePr>
          <p:cNvPr id="4" name="Table 3"/>
          <p:cNvGraphicFramePr>
            <a:graphicFrameLocks noGrp="1"/>
          </p:cNvGraphicFramePr>
          <p:nvPr>
            <p:extLst>
              <p:ext uri="{D42A27DB-BD31-4B8C-83A1-F6EECF244321}">
                <p14:modId xmlns:p14="http://schemas.microsoft.com/office/powerpoint/2010/main" val="4003616254"/>
              </p:ext>
            </p:extLst>
          </p:nvPr>
        </p:nvGraphicFramePr>
        <p:xfrm>
          <a:off x="332768" y="762001"/>
          <a:ext cx="11548235" cy="6062018"/>
        </p:xfrm>
        <a:graphic>
          <a:graphicData uri="http://schemas.openxmlformats.org/drawingml/2006/table">
            <a:tbl>
              <a:tblPr firstRow="1" firstCol="1" bandRow="1">
                <a:tableStyleId>{5FD0F851-EC5A-4D38-B0AD-8093EC10F338}</a:tableStyleId>
              </a:tblPr>
              <a:tblGrid>
                <a:gridCol w="1104143"/>
                <a:gridCol w="1550463"/>
                <a:gridCol w="3766457"/>
                <a:gridCol w="5127172"/>
              </a:tblGrid>
              <a:tr h="104163">
                <a:tc>
                  <a:txBody>
                    <a:bodyPr/>
                    <a:lstStyle/>
                    <a:p>
                      <a:pPr marL="0" marR="0" algn="ctr">
                        <a:spcBef>
                          <a:spcPts val="0"/>
                        </a:spcBef>
                        <a:spcAft>
                          <a:spcPts val="0"/>
                        </a:spcAft>
                      </a:pPr>
                      <a:r>
                        <a:rPr lang="en-US" sz="1800" dirty="0">
                          <a:effectLst/>
                        </a:rPr>
                        <a:t>Areas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c>
                  <a:txBody>
                    <a:bodyPr/>
                    <a:lstStyle/>
                    <a:p>
                      <a:pPr marL="0" marR="0" algn="ctr">
                        <a:spcBef>
                          <a:spcPts val="0"/>
                        </a:spcBef>
                        <a:spcAft>
                          <a:spcPts val="0"/>
                        </a:spcAft>
                      </a:pPr>
                      <a:r>
                        <a:rPr lang="en-US" sz="1800" dirty="0">
                          <a:effectLst/>
                        </a:rPr>
                        <a:t>Competency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c>
                  <a:txBody>
                    <a:bodyPr/>
                    <a:lstStyle/>
                    <a:p>
                      <a:pPr marL="0" marR="0" algn="ctr">
                        <a:spcBef>
                          <a:spcPts val="0"/>
                        </a:spcBef>
                        <a:spcAft>
                          <a:spcPts val="0"/>
                        </a:spcAft>
                      </a:pPr>
                      <a:r>
                        <a:rPr lang="en-US" sz="1800" dirty="0">
                          <a:effectLst/>
                        </a:rPr>
                        <a:t>Expectation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c>
                  <a:txBody>
                    <a:bodyPr/>
                    <a:lstStyle/>
                    <a:p>
                      <a:pPr marL="0" marR="0" algn="ctr">
                        <a:spcBef>
                          <a:spcPts val="0"/>
                        </a:spcBef>
                        <a:spcAft>
                          <a:spcPts val="0"/>
                        </a:spcAft>
                      </a:pPr>
                      <a:r>
                        <a:rPr lang="en-US" sz="1800" dirty="0">
                          <a:effectLst/>
                        </a:rPr>
                        <a:t>Notes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tc>
              </a:tr>
              <a:tr h="556979">
                <a:tc rowSpan="3">
                  <a:txBody>
                    <a:bodyPr/>
                    <a:lstStyle/>
                    <a:p>
                      <a:pPr marL="71755" marR="71755" algn="ctr">
                        <a:spcBef>
                          <a:spcPts val="0"/>
                        </a:spcBef>
                        <a:spcAft>
                          <a:spcPts val="0"/>
                        </a:spcAft>
                      </a:pPr>
                      <a:r>
                        <a:rPr lang="en-US" sz="2200" dirty="0">
                          <a:effectLst/>
                        </a:rPr>
                        <a:t>Algorithms </a:t>
                      </a:r>
                      <a:r>
                        <a:rPr lang="en-US" sz="2200" dirty="0" smtClean="0">
                          <a:effectLst/>
                        </a:rPr>
                        <a:t> &amp; Applications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vert="vert270" anchor="ctr"/>
                </a:tc>
                <a:tc>
                  <a:txBody>
                    <a:bodyPr/>
                    <a:lstStyle/>
                    <a:p>
                      <a:pPr marL="0" marR="0" algn="ctr">
                        <a:spcBef>
                          <a:spcPts val="0"/>
                        </a:spcBef>
                        <a:spcAft>
                          <a:spcPts val="0"/>
                        </a:spcAft>
                      </a:pPr>
                      <a:r>
                        <a:rPr lang="en-US" sz="1600" dirty="0">
                          <a:effectLst/>
                        </a:rPr>
                        <a:t>Tools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Working knowledge of basic software tools (command-line, GUI based, or web-services)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Familiarity with statistical programming languages, e.g., R or SciKit/Python, and database querying languages, e.g., SQL or NoSQL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10117">
                <a:tc vMerge="1">
                  <a:txBody>
                    <a:bodyPr/>
                    <a:lstStyle/>
                    <a:p>
                      <a:endParaRPr lang="en-US"/>
                    </a:p>
                  </a:txBody>
                  <a:tcPr/>
                </a:tc>
                <a:tc>
                  <a:txBody>
                    <a:bodyPr/>
                    <a:lstStyle/>
                    <a:p>
                      <a:pPr marL="0" marR="0" algn="ctr">
                        <a:spcBef>
                          <a:spcPts val="0"/>
                        </a:spcBef>
                        <a:spcAft>
                          <a:spcPts val="0"/>
                        </a:spcAft>
                      </a:pPr>
                      <a:r>
                        <a:rPr lang="en-US" sz="1600" dirty="0">
                          <a:effectLst/>
                        </a:rPr>
                        <a:t>Algorithms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Knowledge of core principles of scientific computing, applications programming, API’s, algorithm complexity,  and data structures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dirty="0">
                          <a:effectLst/>
                        </a:rPr>
                        <a:t>Best practices for scientific and application programming, efficient implementation of matrix linear algebra and graphics, elementary notions of computational complexity, user-friendly interfaces, </a:t>
                      </a:r>
                      <a:r>
                        <a:rPr lang="en-US" sz="1400" dirty="0" smtClean="0">
                          <a:effectLst/>
                        </a:rPr>
                        <a:t>strings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520706">
                <a:tc vMerge="1">
                  <a:txBody>
                    <a:bodyPr/>
                    <a:lstStyle/>
                    <a:p>
                      <a:endParaRPr lang="en-US"/>
                    </a:p>
                  </a:txBody>
                  <a:tcPr/>
                </a:tc>
                <a:tc>
                  <a:txBody>
                    <a:bodyPr/>
                    <a:lstStyle/>
                    <a:p>
                      <a:pPr marL="0" marR="0" algn="ctr">
                        <a:spcBef>
                          <a:spcPts val="0"/>
                        </a:spcBef>
                        <a:spcAft>
                          <a:spcPts val="0"/>
                        </a:spcAft>
                      </a:pPr>
                      <a:r>
                        <a:rPr lang="en-US" sz="1600" dirty="0">
                          <a:effectLst/>
                        </a:rPr>
                        <a:t>Application Domain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analysis experience from at least one application area, either  through coursework, internship, research project, etc.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Applied domain examples include: computational social sciences, health sciences, business and marketing, learning sciences, transportation sciences, engineering and physical sciences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381927">
                <a:tc rowSpan="3">
                  <a:txBody>
                    <a:bodyPr/>
                    <a:lstStyle/>
                    <a:p>
                      <a:pPr marL="71755" marR="71755" algn="ctr">
                        <a:spcBef>
                          <a:spcPts val="0"/>
                        </a:spcBef>
                        <a:spcAft>
                          <a:spcPts val="0"/>
                        </a:spcAft>
                      </a:pPr>
                      <a:r>
                        <a:rPr lang="en-US" sz="2200" dirty="0">
                          <a:effectLst/>
                        </a:rPr>
                        <a:t>Data  Management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vert="vert270" anchor="ctr"/>
                </a:tc>
                <a:tc>
                  <a:txBody>
                    <a:bodyPr/>
                    <a:lstStyle/>
                    <a:p>
                      <a:pPr marL="0" marR="0" algn="ctr">
                        <a:spcBef>
                          <a:spcPts val="0"/>
                        </a:spcBef>
                        <a:spcAft>
                          <a:spcPts val="0"/>
                        </a:spcAft>
                      </a:pPr>
                      <a:r>
                        <a:rPr lang="en-US" sz="1600" dirty="0">
                          <a:effectLst/>
                        </a:rPr>
                        <a:t>Data validation &amp; visualization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Curation, Exploratory Data Analysis (EDA) and visualization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provenance, validation, visualization via histograms, Q-Q plots, scatterplots (ggplot, Dashboard, D3.js)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604719">
                <a:tc vMerge="1">
                  <a:txBody>
                    <a:bodyPr/>
                    <a:lstStyle/>
                    <a:p>
                      <a:endParaRPr lang="en-US"/>
                    </a:p>
                  </a:txBody>
                  <a:tcPr/>
                </a:tc>
                <a:tc>
                  <a:txBody>
                    <a:bodyPr/>
                    <a:lstStyle/>
                    <a:p>
                      <a:pPr marL="0" marR="0" algn="ctr">
                        <a:spcBef>
                          <a:spcPts val="0"/>
                        </a:spcBef>
                        <a:spcAft>
                          <a:spcPts val="0"/>
                        </a:spcAft>
                      </a:pPr>
                      <a:r>
                        <a:rPr lang="en-US" sz="1600" dirty="0">
                          <a:effectLst/>
                        </a:rPr>
                        <a:t>Data wrangling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Skills for data normalization, data cleaning, data aggregation, and data  harmonization/registration </a:t>
                      </a:r>
                    </a:p>
                    <a:p>
                      <a:pPr marL="0" marR="0">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imperfections include missing values, inconsistent string formatting (‘2016-01-01’ vs. ‘01/01/2016’, PC/Mac/Lynux time vs. timestamps, structured vs. unstructured data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572589">
                <a:tc vMerge="1">
                  <a:txBody>
                    <a:bodyPr/>
                    <a:lstStyle/>
                    <a:p>
                      <a:endParaRPr lang="en-US"/>
                    </a:p>
                  </a:txBody>
                  <a:tcPr/>
                </a:tc>
                <a:tc>
                  <a:txBody>
                    <a:bodyPr/>
                    <a:lstStyle/>
                    <a:p>
                      <a:pPr marL="0" marR="0" algn="ctr">
                        <a:spcBef>
                          <a:spcPts val="0"/>
                        </a:spcBef>
                        <a:spcAft>
                          <a:spcPts val="0"/>
                        </a:spcAft>
                      </a:pPr>
                      <a:r>
                        <a:rPr lang="en-US" sz="1600" dirty="0">
                          <a:effectLst/>
                        </a:rPr>
                        <a:t>Data infrastructure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Handling databases, web-services, Hadoop, multi-source data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Data structures, SOAP protocols, ontologies, XML, JSON, streaming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16115">
                <a:tc rowSpan="3">
                  <a:txBody>
                    <a:bodyPr/>
                    <a:lstStyle/>
                    <a:p>
                      <a:pPr marL="71755" marR="71755" algn="ctr">
                        <a:spcBef>
                          <a:spcPts val="0"/>
                        </a:spcBef>
                        <a:spcAft>
                          <a:spcPts val="0"/>
                        </a:spcAft>
                      </a:pPr>
                      <a:r>
                        <a:rPr lang="en-US" sz="2200" dirty="0">
                          <a:effectLst/>
                        </a:rPr>
                        <a:t>Analysis Methods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vert="vert270" anchor="ctr"/>
                </a:tc>
                <a:tc>
                  <a:txBody>
                    <a:bodyPr/>
                    <a:lstStyle/>
                    <a:p>
                      <a:pPr marL="0" marR="0" algn="ctr">
                        <a:spcBef>
                          <a:spcPts val="0"/>
                        </a:spcBef>
                        <a:spcAft>
                          <a:spcPts val="0"/>
                        </a:spcAft>
                      </a:pPr>
                      <a:r>
                        <a:rPr lang="en-US" sz="1600" dirty="0">
                          <a:effectLst/>
                        </a:rPr>
                        <a:t>Statistical inference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Basic understanding of bias and variance, principles of (non)parametric statistical inference, and (linear) modeling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Biological variability vs. technological noise, parametric (likelihood) vs non-parametric (rank order statistics) procedures, point vs. interval estimation, hypothesis testing, regression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32029">
                <a:tc vMerge="1">
                  <a:txBody>
                    <a:bodyPr/>
                    <a:lstStyle/>
                    <a:p>
                      <a:endParaRPr lang="en-US"/>
                    </a:p>
                  </a:txBody>
                  <a:tcPr/>
                </a:tc>
                <a:tc>
                  <a:txBody>
                    <a:bodyPr/>
                    <a:lstStyle/>
                    <a:p>
                      <a:pPr marL="0" marR="0" algn="ctr">
                        <a:spcBef>
                          <a:spcPts val="0"/>
                        </a:spcBef>
                        <a:spcAft>
                          <a:spcPts val="0"/>
                        </a:spcAft>
                      </a:pPr>
                      <a:r>
                        <a:rPr lang="en-US" sz="1600" dirty="0">
                          <a:effectLst/>
                        </a:rPr>
                        <a:t>Study design and  diagnostics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Design of experiments, power calculations and sample sizing, strength of evidence, p-values, False Discovery Rates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Multistage testing, variance normalizing transforms, histogram equalization, goodness-of-fit tests, model overfitting, model reduction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r h="732029">
                <a:tc vMerge="1">
                  <a:txBody>
                    <a:bodyPr/>
                    <a:lstStyle/>
                    <a:p>
                      <a:endParaRPr lang="en-US"/>
                    </a:p>
                  </a:txBody>
                  <a:tcPr/>
                </a:tc>
                <a:tc>
                  <a:txBody>
                    <a:bodyPr/>
                    <a:lstStyle/>
                    <a:p>
                      <a:pPr marL="0" marR="0" algn="ctr">
                        <a:spcBef>
                          <a:spcPts val="0"/>
                        </a:spcBef>
                        <a:spcAft>
                          <a:spcPts val="0"/>
                        </a:spcAft>
                      </a:pPr>
                      <a:r>
                        <a:rPr lang="en-US" sz="1600" dirty="0">
                          <a:effectLst/>
                        </a:rPr>
                        <a:t>Machine</a:t>
                      </a:r>
                    </a:p>
                    <a:p>
                      <a:pPr marL="0" marR="0" algn="ctr">
                        <a:spcBef>
                          <a:spcPts val="0"/>
                        </a:spcBef>
                        <a:spcAft>
                          <a:spcPts val="0"/>
                        </a:spcAft>
                      </a:pPr>
                      <a:r>
                        <a:rPr lang="en-US" sz="1600" dirty="0">
                          <a:effectLst/>
                        </a:rPr>
                        <a:t>Learning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a:effectLst/>
                        </a:rPr>
                        <a:t>Dimensionality reduction, k-nearest neighbors, random forests, AdaBoost, kernelization, SVM, ensemble methods, CNN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c>
                  <a:txBody>
                    <a:bodyPr/>
                    <a:lstStyle/>
                    <a:p>
                      <a:pPr marL="0" marR="0">
                        <a:spcBef>
                          <a:spcPts val="0"/>
                        </a:spcBef>
                        <a:spcAft>
                          <a:spcPts val="0"/>
                        </a:spcAft>
                      </a:pPr>
                      <a:r>
                        <a:rPr lang="en-US" sz="1400" dirty="0">
                          <a:effectLst/>
                        </a:rPr>
                        <a:t>Empirical risk minimization. Supervised, semi-supervised, and unsupervised learning. Transfer learning, active learning, reinforcement learning, </a:t>
                      </a:r>
                      <a:r>
                        <a:rPr lang="en-US" sz="1400" dirty="0" err="1">
                          <a:effectLst/>
                        </a:rPr>
                        <a:t>multiview</a:t>
                      </a:r>
                      <a:r>
                        <a:rPr lang="en-US" sz="1400" dirty="0">
                          <a:effectLst/>
                        </a:rPr>
                        <a:t> learning, instance learning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10" marR="4910" marT="0" marB="0" anchor="ctr"/>
                </a:tc>
              </a:tr>
            </a:tbl>
          </a:graphicData>
        </a:graphic>
      </p:graphicFrame>
    </p:spTree>
    <p:extLst>
      <p:ext uri="{BB962C8B-B14F-4D97-AF65-F5344CB8AC3E}">
        <p14:creationId xmlns:p14="http://schemas.microsoft.com/office/powerpoint/2010/main" val="591949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7200" b="1" dirty="0" smtClean="0"/>
              <a:t>Organizers</a:t>
            </a:r>
            <a:endParaRPr lang="en-US" sz="7200" b="1" dirty="0"/>
          </a:p>
        </p:txBody>
      </p:sp>
      <p:sp>
        <p:nvSpPr>
          <p:cNvPr id="4" name="Content Placeholder 3"/>
          <p:cNvSpPr>
            <a:spLocks noGrp="1"/>
          </p:cNvSpPr>
          <p:nvPr>
            <p:ph idx="1"/>
          </p:nvPr>
        </p:nvSpPr>
        <p:spPr>
          <a:xfrm>
            <a:off x="541867" y="1825625"/>
            <a:ext cx="11548533" cy="4351338"/>
          </a:xfrm>
        </p:spPr>
        <p:txBody>
          <a:bodyPr>
            <a:noAutofit/>
          </a:bodyPr>
          <a:lstStyle/>
          <a:p>
            <a:pPr marL="0" indent="0" algn="ctr">
              <a:buNone/>
            </a:pPr>
            <a:r>
              <a:rPr lang="en-US" sz="3200" dirty="0" smtClean="0"/>
              <a:t>The </a:t>
            </a:r>
            <a:r>
              <a:rPr lang="en-US" sz="3200" u="sng" dirty="0">
                <a:hlinkClick r:id="rId2"/>
              </a:rPr>
              <a:t>Advanced Computational Neuroscience Network (ACNN</a:t>
            </a:r>
            <a:r>
              <a:rPr lang="en-US" sz="3200" u="sng" dirty="0" smtClean="0">
                <a:hlinkClick r:id="rId2"/>
              </a:rPr>
              <a:t>)</a:t>
            </a:r>
            <a:endParaRPr lang="en-US" sz="3200" dirty="0"/>
          </a:p>
          <a:p>
            <a:pPr marL="0" indent="0">
              <a:buNone/>
            </a:pPr>
            <a:r>
              <a:rPr lang="en-US" sz="3200" dirty="0"/>
              <a:t> </a:t>
            </a:r>
          </a:p>
          <a:p>
            <a:pPr lvl="0"/>
            <a:r>
              <a:rPr lang="en-US" sz="3200" dirty="0"/>
              <a:t>University of Michigan: </a:t>
            </a:r>
            <a:r>
              <a:rPr lang="en-US" sz="3200" u="sng" dirty="0">
                <a:hlinkClick r:id="rId3"/>
              </a:rPr>
              <a:t>Ivo Dinov</a:t>
            </a:r>
            <a:r>
              <a:rPr lang="en-US" sz="3200" dirty="0"/>
              <a:t>, </a:t>
            </a:r>
            <a:r>
              <a:rPr lang="en-US" sz="3200" u="sng" dirty="0">
                <a:hlinkClick r:id="rId4"/>
              </a:rPr>
              <a:t>Rich Gonzales</a:t>
            </a:r>
            <a:r>
              <a:rPr lang="en-US" sz="3200" dirty="0"/>
              <a:t>, </a:t>
            </a:r>
            <a:r>
              <a:rPr lang="en-US" sz="3200" u="sng" dirty="0">
                <a:hlinkClick r:id="rId5"/>
              </a:rPr>
              <a:t>George Alter</a:t>
            </a:r>
            <a:endParaRPr lang="en-US" sz="3200" dirty="0"/>
          </a:p>
          <a:p>
            <a:pPr lvl="0"/>
            <a:r>
              <a:rPr lang="en-US" sz="3200" dirty="0"/>
              <a:t>Indiana University: </a:t>
            </a:r>
            <a:r>
              <a:rPr lang="en-US" sz="3200" u="sng" dirty="0">
                <a:hlinkClick r:id="rId6"/>
              </a:rPr>
              <a:t>Franco Pestilli</a:t>
            </a:r>
            <a:r>
              <a:rPr lang="en-US" sz="3200" dirty="0"/>
              <a:t>, </a:t>
            </a:r>
            <a:r>
              <a:rPr lang="en-US" sz="3200" u="sng" dirty="0">
                <a:hlinkClick r:id="rId7"/>
              </a:rPr>
              <a:t>Olaf Sporns</a:t>
            </a:r>
            <a:r>
              <a:rPr lang="en-US" sz="3200" dirty="0"/>
              <a:t>, </a:t>
            </a:r>
            <a:r>
              <a:rPr lang="en-US" sz="3200" u="sng" dirty="0">
                <a:hlinkClick r:id="rId8"/>
              </a:rPr>
              <a:t>Andrew </a:t>
            </a:r>
            <a:r>
              <a:rPr lang="en-US" sz="3200" u="sng" dirty="0" err="1">
                <a:hlinkClick r:id="rId8"/>
              </a:rPr>
              <a:t>Saykin</a:t>
            </a:r>
            <a:endParaRPr lang="en-US" sz="3200" dirty="0"/>
          </a:p>
          <a:p>
            <a:pPr lvl="0"/>
            <a:r>
              <a:rPr lang="en-US" sz="3200" dirty="0"/>
              <a:t>OSU: </a:t>
            </a:r>
            <a:r>
              <a:rPr lang="en-US" sz="3200" u="sng" dirty="0" smtClean="0">
                <a:hlinkClick r:id="rId9"/>
              </a:rPr>
              <a:t>DK Panda</a:t>
            </a:r>
            <a:r>
              <a:rPr lang="en-US" sz="3200" dirty="0"/>
              <a:t>, </a:t>
            </a:r>
            <a:r>
              <a:rPr lang="en-US" sz="3200" u="sng" dirty="0">
                <a:hlinkClick r:id="rId10"/>
              </a:rPr>
              <a:t>Khaled Hamidouche</a:t>
            </a:r>
            <a:r>
              <a:rPr lang="en-US" sz="3200" dirty="0"/>
              <a:t>, </a:t>
            </a:r>
            <a:r>
              <a:rPr lang="en-US" sz="3200" u="sng" dirty="0">
                <a:hlinkClick r:id="rId11"/>
              </a:rPr>
              <a:t>Xiaoyi Lu</a:t>
            </a:r>
            <a:r>
              <a:rPr lang="en-US" sz="3200" dirty="0"/>
              <a:t>, </a:t>
            </a:r>
            <a:r>
              <a:rPr lang="en-US" sz="3200" u="sng" dirty="0">
                <a:hlinkClick r:id="rId12"/>
              </a:rPr>
              <a:t>Hari Subramoni</a:t>
            </a:r>
            <a:endParaRPr lang="en-US" sz="3200" dirty="0"/>
          </a:p>
          <a:p>
            <a:pPr lvl="0"/>
            <a:r>
              <a:rPr lang="en-US" sz="3200" dirty="0"/>
              <a:t>CWRU: </a:t>
            </a:r>
            <a:r>
              <a:rPr lang="en-US" sz="3200" u="sng" dirty="0">
                <a:hlinkClick r:id="rId13"/>
              </a:rPr>
              <a:t>Satya </a:t>
            </a:r>
            <a:r>
              <a:rPr lang="en-US" sz="3200" u="sng" dirty="0" err="1">
                <a:hlinkClick r:id="rId13"/>
              </a:rPr>
              <a:t>Sahoo</a:t>
            </a:r>
            <a:endParaRPr lang="en-US" sz="3200" dirty="0"/>
          </a:p>
          <a:p>
            <a:pPr lvl="0"/>
            <a:r>
              <a:rPr lang="en-US" sz="3200" dirty="0"/>
              <a:t>Washington University: </a:t>
            </a:r>
            <a:r>
              <a:rPr lang="en-US" sz="3200" u="sng" dirty="0">
                <a:hlinkClick r:id="rId14"/>
              </a:rPr>
              <a:t>Daniel </a:t>
            </a:r>
            <a:r>
              <a:rPr lang="en-US" sz="3200" u="sng" dirty="0" smtClean="0">
                <a:hlinkClick r:id="rId14"/>
              </a:rPr>
              <a:t>Marcus</a:t>
            </a:r>
            <a:endParaRPr lang="en-US" sz="3200" dirty="0"/>
          </a:p>
          <a:p>
            <a:pPr lvl="0"/>
            <a:r>
              <a:rPr lang="en-US" sz="3200" dirty="0" smtClean="0"/>
              <a:t>Northwestern </a:t>
            </a:r>
            <a:r>
              <a:rPr lang="en-US" sz="3200" dirty="0"/>
              <a:t>University: </a:t>
            </a:r>
            <a:r>
              <a:rPr lang="en-US" sz="3200" u="sng" dirty="0">
                <a:hlinkClick r:id="rId15"/>
              </a:rPr>
              <a:t>Lei </a:t>
            </a:r>
            <a:r>
              <a:rPr lang="en-US" sz="3200" u="sng" dirty="0" smtClean="0">
                <a:hlinkClick r:id="rId15"/>
              </a:rPr>
              <a:t>Wang</a:t>
            </a:r>
            <a:endParaRPr lang="en-US" sz="3200" dirty="0"/>
          </a:p>
        </p:txBody>
      </p:sp>
    </p:spTree>
    <p:extLst>
      <p:ext uri="{BB962C8B-B14F-4D97-AF65-F5344CB8AC3E}">
        <p14:creationId xmlns:p14="http://schemas.microsoft.com/office/powerpoint/2010/main" val="24868981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2" y="0"/>
            <a:ext cx="12213772" cy="864961"/>
          </a:xfrm>
        </p:spPr>
        <p:txBody>
          <a:bodyPr>
            <a:noAutofit/>
          </a:bodyPr>
          <a:lstStyle/>
          <a:p>
            <a:pPr algn="ctr">
              <a:lnSpc>
                <a:spcPts val="5000"/>
              </a:lnSpc>
            </a:pPr>
            <a:r>
              <a:rPr lang="en-US" sz="3600" dirty="0" smtClean="0"/>
              <a:t>Vertical Integration of MIDAS Challenges and Analytical Methods</a:t>
            </a:r>
            <a:endParaRPr lang="en-US" sz="36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136" y="947058"/>
            <a:ext cx="8183663" cy="5814208"/>
          </a:xfrm>
          <a:prstGeom prst="rect">
            <a:avLst/>
          </a:prstGeom>
        </p:spPr>
      </p:pic>
    </p:spTree>
    <p:extLst>
      <p:ext uri="{BB962C8B-B14F-4D97-AF65-F5344CB8AC3E}">
        <p14:creationId xmlns:p14="http://schemas.microsoft.com/office/powerpoint/2010/main" val="41933722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7378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028660085"/>
              </p:ext>
            </p:extLst>
          </p:nvPr>
        </p:nvGraphicFramePr>
        <p:xfrm>
          <a:off x="241300" y="457200"/>
          <a:ext cx="11531600" cy="6121400"/>
        </p:xfrm>
        <a:graphic>
          <a:graphicData uri="http://schemas.openxmlformats.org/drawingml/2006/table">
            <a:tbl>
              <a:tblPr firstRow="1" firstCol="1" bandRow="1">
                <a:tableStyleId>{C083E6E3-FA7D-4D7B-A595-EF9225AFEA82}</a:tableStyleId>
              </a:tblPr>
              <a:tblGrid>
                <a:gridCol w="2311400"/>
                <a:gridCol w="4572000"/>
                <a:gridCol w="4648200"/>
              </a:tblGrid>
              <a:tr h="1224280">
                <a:tc>
                  <a:txBody>
                    <a:bodyPr/>
                    <a:lstStyle/>
                    <a:p>
                      <a:pPr marL="0" marR="0" algn="ctr">
                        <a:spcBef>
                          <a:spcPts val="0"/>
                        </a:spcBef>
                        <a:spcAft>
                          <a:spcPts val="0"/>
                        </a:spcAft>
                      </a:pPr>
                      <a:r>
                        <a:rPr lang="en-US" sz="3600">
                          <a:effectLst/>
                        </a:rPr>
                        <a:t>12:15-1:15</a:t>
                      </a:r>
                      <a:endParaRPr lang="en-US" sz="3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3600" dirty="0">
                          <a:effectLst/>
                        </a:rPr>
                        <a:t>Lunch Break</a:t>
                      </a:r>
                      <a:endParaRPr lang="en-US" sz="3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sz="2800" dirty="0">
                        <a:effectLst/>
                        <a:latin typeface="Arial" panose="020B0604020202020204" pitchFamily="34" charset="0"/>
                        <a:cs typeface="Arial" panose="020B0604020202020204" pitchFamily="34" charset="0"/>
                      </a:endParaRPr>
                    </a:p>
                  </a:txBody>
                  <a:tcPr marL="68580" marR="68580" marT="0" marB="0" anchor="ctr"/>
                </a:tc>
              </a:tr>
              <a:tr h="4897120">
                <a:tc>
                  <a:txBody>
                    <a:bodyPr/>
                    <a:lstStyle/>
                    <a:p>
                      <a:pPr marL="0" marR="0" algn="ctr">
                        <a:spcBef>
                          <a:spcPts val="0"/>
                        </a:spcBef>
                        <a:spcAft>
                          <a:spcPts val="0"/>
                        </a:spcAft>
                      </a:pPr>
                      <a:r>
                        <a:rPr lang="en-US" sz="3600">
                          <a:effectLst/>
                        </a:rPr>
                        <a:t>1:15-3:15</a:t>
                      </a:r>
                      <a:endParaRPr lang="en-US" sz="3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3600">
                          <a:effectLst/>
                        </a:rPr>
                        <a:t>Unconference Breakout Sessions (4 consecutive slots of 30-min each). Participants are encouraged to lead breakouts and mix with others.</a:t>
                      </a:r>
                      <a:endParaRPr lang="en-US" sz="3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3600" dirty="0">
                          <a:effectLst/>
                        </a:rPr>
                        <a:t>Informal self-organized sessions (30-minutes each), round-robin rotations</a:t>
                      </a:r>
                      <a:endParaRPr lang="en-US" sz="3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41257853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996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42713480"/>
              </p:ext>
            </p:extLst>
          </p:nvPr>
        </p:nvGraphicFramePr>
        <p:xfrm>
          <a:off x="798512" y="520700"/>
          <a:ext cx="10872789" cy="5827850"/>
        </p:xfrm>
        <a:graphic>
          <a:graphicData uri="http://schemas.openxmlformats.org/drawingml/2006/table">
            <a:tbl>
              <a:tblPr firstRow="1" firstCol="1" bandRow="1">
                <a:tableStyleId>{C083E6E3-FA7D-4D7B-A595-EF9225AFEA82}</a:tableStyleId>
              </a:tblPr>
              <a:tblGrid>
                <a:gridCol w="2198688"/>
                <a:gridCol w="2374900"/>
                <a:gridCol w="6299201"/>
              </a:tblGrid>
              <a:tr h="647700">
                <a:tc>
                  <a:txBody>
                    <a:bodyPr/>
                    <a:lstStyle/>
                    <a:p>
                      <a:pPr marL="0" marR="0" algn="ctr">
                        <a:spcBef>
                          <a:spcPts val="0"/>
                        </a:spcBef>
                        <a:spcAft>
                          <a:spcPts val="0"/>
                        </a:spcAft>
                      </a:pPr>
                      <a:r>
                        <a:rPr lang="en-US" sz="2600">
                          <a:effectLst/>
                        </a:rPr>
                        <a:t>3:15-3:30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spcBef>
                          <a:spcPts val="0"/>
                        </a:spcBef>
                        <a:spcAft>
                          <a:spcPts val="0"/>
                        </a:spcAft>
                      </a:pPr>
                      <a:r>
                        <a:rPr lang="en-US" sz="2600" dirty="0">
                          <a:effectLst/>
                        </a:rPr>
                        <a:t>Break</a:t>
                      </a:r>
                      <a:endParaRPr lang="en-US"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sz="2600" dirty="0">
                        <a:effectLst/>
                        <a:latin typeface="Arial" panose="020B0604020202020204" pitchFamily="34" charset="0"/>
                        <a:cs typeface="Arial" panose="020B0604020202020204" pitchFamily="34" charset="0"/>
                      </a:endParaRPr>
                    </a:p>
                  </a:txBody>
                  <a:tcPr marL="68580" marR="68580" marT="0" marB="0" anchor="ctr"/>
                </a:tc>
              </a:tr>
              <a:tr h="719038">
                <a:tc rowSpan="7">
                  <a:txBody>
                    <a:bodyPr/>
                    <a:lstStyle/>
                    <a:p>
                      <a:pPr marL="0" marR="0" algn="ctr">
                        <a:spcBef>
                          <a:spcPts val="0"/>
                        </a:spcBef>
                        <a:spcAft>
                          <a:spcPts val="0"/>
                        </a:spcAft>
                      </a:pPr>
                      <a:r>
                        <a:rPr lang="en-US" sz="2600">
                          <a:effectLst/>
                        </a:rPr>
                        <a:t>3:30-4:30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rowSpan="7">
                  <a:txBody>
                    <a:bodyPr/>
                    <a:lstStyle/>
                    <a:p>
                      <a:pPr marL="0" marR="0">
                        <a:spcBef>
                          <a:spcPts val="0"/>
                        </a:spcBef>
                        <a:spcAft>
                          <a:spcPts val="0"/>
                        </a:spcAft>
                      </a:pPr>
                      <a:r>
                        <a:rPr lang="en-US" sz="2600">
                          <a:effectLst/>
                        </a:rPr>
                        <a:t>Breakout sessions reports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a:effectLst/>
                        </a:rPr>
                        <a:t>Analytics Pipelines Tools/Services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a:effectLst/>
                        </a:rPr>
                        <a:t>Challenges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a:effectLst/>
                        </a:rPr>
                        <a:t>Known Solutions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a:effectLst/>
                        </a:rPr>
                        <a:t>Predictive analytics - methods, tools, protocols, workflows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a:effectLst/>
                        </a:rPr>
                        <a:t>Provenance (data, protocols, results, reproducibility or research findings)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a:effectLst/>
                        </a:rPr>
                        <a:t>Computational Neuroscience Methods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71903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2600" dirty="0">
                          <a:effectLst/>
                        </a:rPr>
                        <a:t>Case-studies, data archives, Cloud Services</a:t>
                      </a:r>
                      <a:endParaRPr lang="en-US"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40216786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8611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70914561"/>
              </p:ext>
            </p:extLst>
          </p:nvPr>
        </p:nvGraphicFramePr>
        <p:xfrm>
          <a:off x="850900" y="727867"/>
          <a:ext cx="9956800" cy="3818732"/>
        </p:xfrm>
        <a:graphic>
          <a:graphicData uri="http://schemas.openxmlformats.org/drawingml/2006/table">
            <a:tbl>
              <a:tblPr firstRow="1" firstCol="1" bandRow="1">
                <a:tableStyleId>{C083E6E3-FA7D-4D7B-A595-EF9225AFEA82}</a:tableStyleId>
              </a:tblPr>
              <a:tblGrid>
                <a:gridCol w="1981200"/>
                <a:gridCol w="2451100"/>
                <a:gridCol w="5524500"/>
              </a:tblGrid>
              <a:tr h="1909366">
                <a:tc>
                  <a:txBody>
                    <a:bodyPr/>
                    <a:lstStyle/>
                    <a:p>
                      <a:pPr marL="0" marR="0" algn="ctr">
                        <a:spcBef>
                          <a:spcPts val="0"/>
                        </a:spcBef>
                        <a:spcAft>
                          <a:spcPts val="0"/>
                        </a:spcAft>
                      </a:pPr>
                      <a:r>
                        <a:rPr lang="en-US" sz="2600">
                          <a:effectLst/>
                        </a:rPr>
                        <a:t>4:30-5:30</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a:effectLst/>
                        </a:rPr>
                        <a:t>Posters/Demos</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a:effectLst/>
                        </a:rPr>
                        <a:t>Applications (brain mapping, imaging-genetics neurodegeneration)</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r h="1909366">
                <a:tc>
                  <a:txBody>
                    <a:bodyPr/>
                    <a:lstStyle/>
                    <a:p>
                      <a:pPr marL="0" marR="0" algn="ctr">
                        <a:spcBef>
                          <a:spcPts val="0"/>
                        </a:spcBef>
                        <a:spcAft>
                          <a:spcPts val="0"/>
                        </a:spcAft>
                      </a:pPr>
                      <a:r>
                        <a:rPr lang="en-US" sz="2600">
                          <a:effectLst/>
                        </a:rPr>
                        <a:t>6:00-8:00 PM</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a:effectLst/>
                        </a:rPr>
                        <a:t>Dinner</a:t>
                      </a:r>
                      <a:endParaRPr lang="en-US" sz="2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spcBef>
                          <a:spcPts val="0"/>
                        </a:spcBef>
                        <a:spcAft>
                          <a:spcPts val="0"/>
                        </a:spcAft>
                      </a:pPr>
                      <a:r>
                        <a:rPr lang="en-US" sz="2600" dirty="0">
                          <a:effectLst/>
                        </a:rPr>
                        <a:t>Social Networking</a:t>
                      </a:r>
                      <a:endParaRPr lang="en-US" sz="2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17966066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1952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35643881"/>
              </p:ext>
            </p:extLst>
          </p:nvPr>
        </p:nvGraphicFramePr>
        <p:xfrm>
          <a:off x="185196" y="317500"/>
          <a:ext cx="11702005" cy="6392440"/>
        </p:xfrm>
        <a:graphic>
          <a:graphicData uri="http://schemas.openxmlformats.org/drawingml/2006/table">
            <a:tbl>
              <a:tblPr firstRow="1" firstCol="1" bandRow="1">
                <a:tableStyleId>{C083E6E3-FA7D-4D7B-A595-EF9225AFEA82}</a:tableStyleId>
              </a:tblPr>
              <a:tblGrid>
                <a:gridCol w="1006997"/>
                <a:gridCol w="2500132"/>
                <a:gridCol w="8194876"/>
              </a:tblGrid>
              <a:tr h="949157">
                <a:tc rowSpan="2">
                  <a:txBody>
                    <a:bodyPr/>
                    <a:lstStyle/>
                    <a:p>
                      <a:pPr marL="0" marR="0" algn="l" defTabSz="914400" rtl="0" eaLnBrk="1" latinLnBrk="0" hangingPunct="1">
                        <a:spcBef>
                          <a:spcPts val="0"/>
                        </a:spcBef>
                        <a:spcAft>
                          <a:spcPts val="0"/>
                        </a:spcAft>
                      </a:pPr>
                      <a:r>
                        <a:rPr lang="en-US" sz="1400" kern="1200" dirty="0">
                          <a:effectLst/>
                        </a:rPr>
                        <a:t>Time</a:t>
                      </a:r>
                      <a:endParaRPr lang="en-US" sz="1400" kern="1200" dirty="0">
                        <a:solidFill>
                          <a:schemeClr val="tx1"/>
                        </a:solidFill>
                        <a:effectLst/>
                        <a:latin typeface="+mn-lt"/>
                        <a:ea typeface="+mn-ea"/>
                        <a:cs typeface="+mn-cs"/>
                      </a:endParaRPr>
                    </a:p>
                  </a:txBody>
                  <a:tcPr marL="29607" marR="29607" marT="0" marB="0" anchor="ctr"/>
                </a:tc>
                <a:tc gridSpan="2">
                  <a:txBody>
                    <a:bodyPr/>
                    <a:lstStyle/>
                    <a:p>
                      <a:pPr marL="0" marR="0" algn="ctr" defTabSz="914400" rtl="0" eaLnBrk="1" latinLnBrk="0" hangingPunct="1">
                        <a:spcBef>
                          <a:spcPts val="0"/>
                        </a:spcBef>
                        <a:spcAft>
                          <a:spcPts val="0"/>
                        </a:spcAft>
                      </a:pPr>
                      <a:r>
                        <a:rPr lang="en-US" sz="4400" kern="1200" dirty="0">
                          <a:effectLst/>
                        </a:rPr>
                        <a:t>Day 2 (Wed 9/21/16)</a:t>
                      </a:r>
                      <a:endParaRPr lang="en-US" sz="4400" kern="1200" dirty="0">
                        <a:solidFill>
                          <a:schemeClr val="tx1"/>
                        </a:solidFill>
                        <a:effectLst/>
                        <a:latin typeface="+mn-lt"/>
                        <a:ea typeface="+mn-ea"/>
                        <a:cs typeface="+mn-cs"/>
                      </a:endParaRPr>
                    </a:p>
                  </a:txBody>
                  <a:tcPr marL="29607" marR="29607" marT="0" marB="0" anchor="ctr"/>
                </a:tc>
                <a:tc hMerge="1">
                  <a:txBody>
                    <a:bodyPr/>
                    <a:lstStyle/>
                    <a:p>
                      <a:endParaRPr lang="en-US"/>
                    </a:p>
                  </a:txBody>
                  <a:tcPr/>
                </a:tc>
              </a:tr>
              <a:tr h="92109">
                <a:tc vMerge="1">
                  <a:txBody>
                    <a:bodyPr/>
                    <a:lstStyle/>
                    <a:p>
                      <a:endParaRPr lang="en-US"/>
                    </a:p>
                  </a:txBody>
                  <a:tcPr/>
                </a:tc>
                <a:tc>
                  <a:txBody>
                    <a:bodyPr/>
                    <a:lstStyle/>
                    <a:p>
                      <a:pPr marL="0" marR="0" algn="l" defTabSz="914400" rtl="0" eaLnBrk="1" latinLnBrk="0" hangingPunct="1">
                        <a:spcBef>
                          <a:spcPts val="0"/>
                        </a:spcBef>
                        <a:spcAft>
                          <a:spcPts val="0"/>
                        </a:spcAft>
                      </a:pPr>
                      <a:r>
                        <a:rPr lang="en-US" sz="1400" kern="1200">
                          <a:effectLst/>
                        </a:rPr>
                        <a:t>Sessions</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Details</a:t>
                      </a:r>
                      <a:endParaRPr lang="en-US" sz="1400" kern="1200">
                        <a:solidFill>
                          <a:schemeClr val="tx1"/>
                        </a:solidFill>
                        <a:effectLst/>
                        <a:latin typeface="+mn-lt"/>
                        <a:ea typeface="+mn-ea"/>
                        <a:cs typeface="+mn-cs"/>
                      </a:endParaRPr>
                    </a:p>
                  </a:txBody>
                  <a:tcPr marL="29607" marR="29607" marT="0" marB="0" anchor="ctr"/>
                </a:tc>
              </a:tr>
              <a:tr h="197377">
                <a:tc>
                  <a:txBody>
                    <a:bodyPr/>
                    <a:lstStyle/>
                    <a:p>
                      <a:pPr marL="0" marR="0" algn="l" defTabSz="914400" rtl="0" eaLnBrk="1" latinLnBrk="0" hangingPunct="1">
                        <a:spcBef>
                          <a:spcPts val="0"/>
                        </a:spcBef>
                        <a:spcAft>
                          <a:spcPts val="0"/>
                        </a:spcAft>
                      </a:pPr>
                      <a:r>
                        <a:rPr lang="en-US" sz="1400" kern="1200" dirty="0" smtClean="0">
                          <a:effectLst/>
                        </a:rPr>
                        <a:t>8:00-8:30</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Registration</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200" kern="1200" dirty="0">
                          <a:effectLst/>
                        </a:rPr>
                        <a:t>Onsite registration, nametags, booklets, breakfast, coffee, networking</a:t>
                      </a:r>
                      <a:endParaRPr lang="en-US" sz="1200" kern="1200" dirty="0">
                        <a:solidFill>
                          <a:schemeClr val="tx1"/>
                        </a:solidFill>
                        <a:effectLst/>
                        <a:latin typeface="+mn-lt"/>
                        <a:ea typeface="+mn-ea"/>
                        <a:cs typeface="+mn-cs"/>
                      </a:endParaRPr>
                    </a:p>
                  </a:txBody>
                  <a:tcPr marL="29607" marR="29607" marT="0" marB="0" anchor="ctr"/>
                </a:tc>
              </a:tr>
              <a:tr h="1021658">
                <a:tc>
                  <a:txBody>
                    <a:bodyPr/>
                    <a:lstStyle/>
                    <a:p>
                      <a:pPr marL="0" marR="0" algn="l" defTabSz="914400" rtl="0" eaLnBrk="1" latinLnBrk="0" hangingPunct="1">
                        <a:spcBef>
                          <a:spcPts val="0"/>
                        </a:spcBef>
                        <a:spcAft>
                          <a:spcPts val="0"/>
                        </a:spcAft>
                      </a:pPr>
                      <a:r>
                        <a:rPr lang="en-US" sz="1400" kern="1200" dirty="0">
                          <a:effectLst/>
                        </a:rPr>
                        <a:t>8:30-11:00</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dirty="0">
                          <a:effectLst/>
                        </a:rPr>
                        <a:t>Core Big Neuroscience Infrastructure</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lvl="0" indent="-342900" algn="l" defTabSz="914400" rtl="0" eaLnBrk="1" latinLnBrk="0" hangingPunct="1">
                        <a:spcBef>
                          <a:spcPts val="0"/>
                        </a:spcBef>
                        <a:spcAft>
                          <a:spcPts val="0"/>
                        </a:spcAft>
                        <a:buFont typeface="+mj-lt"/>
                        <a:buAutoNum type="arabicParenBoth"/>
                      </a:pPr>
                      <a:r>
                        <a:rPr lang="en-US" sz="1200" kern="1200" dirty="0">
                          <a:effectLst/>
                        </a:rPr>
                        <a:t>Computational </a:t>
                      </a:r>
                      <a:r>
                        <a:rPr lang="en-US" sz="1200" kern="1200" dirty="0" smtClean="0">
                          <a:effectLst/>
                        </a:rPr>
                        <a:t>Neuroscience (Jeff </a:t>
                      </a:r>
                      <a:r>
                        <a:rPr lang="en-US" sz="1200" kern="1200" dirty="0" err="1" smtClean="0">
                          <a:effectLst/>
                        </a:rPr>
                        <a:t>Grethe</a:t>
                      </a:r>
                      <a:r>
                        <a:rPr lang="en-US" sz="1200" kern="1200" dirty="0" smtClean="0">
                          <a:effectLst/>
                        </a:rPr>
                        <a:t>) </a:t>
                      </a:r>
                      <a:r>
                        <a:rPr lang="en-US" sz="1200" kern="1200" dirty="0">
                          <a:effectLst/>
                        </a:rPr>
                        <a:t>25 min</a:t>
                      </a:r>
                    </a:p>
                    <a:p>
                      <a:pPr marL="0" marR="0" lvl="0" indent="-342900" algn="l" defTabSz="914400" rtl="0" eaLnBrk="1" latinLnBrk="0" hangingPunct="1">
                        <a:spcBef>
                          <a:spcPts val="0"/>
                        </a:spcBef>
                        <a:spcAft>
                          <a:spcPts val="0"/>
                        </a:spcAft>
                        <a:buFont typeface="+mj-lt"/>
                        <a:buAutoNum type="arabicParenBoth"/>
                      </a:pPr>
                      <a:r>
                        <a:rPr lang="en-US" sz="1200" kern="1200" dirty="0">
                          <a:effectLst/>
                        </a:rPr>
                        <a:t>Indiana Computational Neuroimaging Research (Franco Pestilli) 25 min</a:t>
                      </a:r>
                    </a:p>
                    <a:p>
                      <a:pPr marL="0" marR="0" lvl="0" indent="-342900" algn="l" defTabSz="914400" rtl="0" eaLnBrk="1" latinLnBrk="0" hangingPunct="1">
                        <a:spcBef>
                          <a:spcPts val="0"/>
                        </a:spcBef>
                        <a:spcAft>
                          <a:spcPts val="0"/>
                        </a:spcAft>
                        <a:buFont typeface="+mj-lt"/>
                        <a:buAutoNum type="arabicParenBoth"/>
                      </a:pPr>
                      <a:r>
                        <a:rPr lang="en-US" sz="1200" kern="1200" dirty="0">
                          <a:effectLst/>
                        </a:rPr>
                        <a:t>OSU Network Based Computing (Dhabaleswar Panda, Khaled Hamidouche, Xiaoyi Lu, Hari Subramoni) 25 min </a:t>
                      </a:r>
                    </a:p>
                    <a:p>
                      <a:pPr marL="0" marR="0" algn="l" defTabSz="914400" rtl="0" eaLnBrk="1" latinLnBrk="0" hangingPunct="1">
                        <a:spcBef>
                          <a:spcPts val="0"/>
                        </a:spcBef>
                        <a:spcAft>
                          <a:spcPts val="0"/>
                        </a:spcAft>
                      </a:pPr>
                      <a:r>
                        <a:rPr lang="en-US" sz="1200" kern="1200" dirty="0">
                          <a:effectLst/>
                        </a:rPr>
                        <a:t> </a:t>
                      </a:r>
                      <a:r>
                        <a:rPr lang="en-US" sz="1200" kern="1200" dirty="0" smtClean="0">
                          <a:effectLst/>
                        </a:rPr>
                        <a:t>BREAK </a:t>
                      </a:r>
                      <a:r>
                        <a:rPr lang="en-US" sz="1200" kern="1200" dirty="0">
                          <a:effectLst/>
                        </a:rPr>
                        <a:t>10-min</a:t>
                      </a:r>
                    </a:p>
                    <a:p>
                      <a:pPr marL="0" marR="0" algn="l" defTabSz="914400" rtl="0" eaLnBrk="1" latinLnBrk="0" hangingPunct="1">
                        <a:spcBef>
                          <a:spcPts val="0"/>
                        </a:spcBef>
                        <a:spcAft>
                          <a:spcPts val="0"/>
                        </a:spcAft>
                      </a:pPr>
                      <a:r>
                        <a:rPr lang="en-US" sz="1200" kern="1200" dirty="0">
                          <a:effectLst/>
                        </a:rPr>
                        <a:t> </a:t>
                      </a:r>
                      <a:r>
                        <a:rPr lang="en-US" sz="1200" kern="1200" dirty="0" smtClean="0">
                          <a:effectLst/>
                        </a:rPr>
                        <a:t>CWRU </a:t>
                      </a:r>
                      <a:r>
                        <a:rPr lang="en-US" sz="1200" kern="1200" dirty="0">
                          <a:effectLst/>
                        </a:rPr>
                        <a:t>Biomedical and Healthcare Informatics (Satya </a:t>
                      </a:r>
                      <a:r>
                        <a:rPr lang="en-US" sz="1200" kern="1200" dirty="0" err="1">
                          <a:effectLst/>
                        </a:rPr>
                        <a:t>Sahoo</a:t>
                      </a:r>
                      <a:r>
                        <a:rPr lang="en-US" sz="1200" kern="1200" dirty="0">
                          <a:effectLst/>
                        </a:rPr>
                        <a:t>) 25 min</a:t>
                      </a:r>
                    </a:p>
                    <a:p>
                      <a:pPr marL="0" marR="0" lvl="0" indent="0" algn="l" defTabSz="914400" rtl="0" eaLnBrk="1" latinLnBrk="0" hangingPunct="1">
                        <a:spcBef>
                          <a:spcPts val="0"/>
                        </a:spcBef>
                        <a:spcAft>
                          <a:spcPts val="0"/>
                        </a:spcAft>
                        <a:buFont typeface="+mj-lt"/>
                        <a:buNone/>
                      </a:pPr>
                      <a:r>
                        <a:rPr lang="en-US" sz="1200" kern="1200" dirty="0" smtClean="0">
                          <a:effectLst/>
                        </a:rPr>
                        <a:t>(4)      Graphical </a:t>
                      </a:r>
                      <a:r>
                        <a:rPr lang="en-US" sz="1200" kern="1200" dirty="0">
                          <a:effectLst/>
                        </a:rPr>
                        <a:t>Pipeline Workflows for Integrated Neuroscience (Ivo Dinov), 25 min</a:t>
                      </a:r>
                      <a:endParaRPr lang="en-US" sz="1200" kern="1200" dirty="0">
                        <a:solidFill>
                          <a:schemeClr val="tx1"/>
                        </a:solidFill>
                        <a:effectLst/>
                        <a:latin typeface="+mn-lt"/>
                        <a:ea typeface="+mn-ea"/>
                        <a:cs typeface="+mn-cs"/>
                      </a:endParaRPr>
                    </a:p>
                  </a:txBody>
                  <a:tcPr marL="29607" marR="29607" marT="0" marB="0" anchor="ctr"/>
                </a:tc>
              </a:tr>
              <a:tr h="86352">
                <a:tc>
                  <a:txBody>
                    <a:bodyPr/>
                    <a:lstStyle/>
                    <a:p>
                      <a:pPr marL="0" marR="0" algn="l" defTabSz="914400" rtl="0" eaLnBrk="1" latinLnBrk="0" hangingPunct="1">
                        <a:spcBef>
                          <a:spcPts val="0"/>
                        </a:spcBef>
                        <a:spcAft>
                          <a:spcPts val="0"/>
                        </a:spcAft>
                      </a:pPr>
                      <a:r>
                        <a:rPr lang="en-US" sz="1400" kern="1200">
                          <a:effectLst/>
                        </a:rPr>
                        <a:t>11:00-11:10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dirty="0">
                          <a:effectLst/>
                        </a:rPr>
                        <a:t>Break</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200" kern="1200" dirty="0">
                          <a:effectLst/>
                        </a:rPr>
                        <a:t> </a:t>
                      </a:r>
                      <a:endParaRPr lang="en-US" sz="1200" kern="1200" dirty="0">
                        <a:solidFill>
                          <a:schemeClr val="tx1"/>
                        </a:solidFill>
                        <a:effectLst/>
                        <a:latin typeface="+mn-lt"/>
                        <a:ea typeface="+mn-ea"/>
                        <a:cs typeface="+mn-cs"/>
                      </a:endParaRPr>
                    </a:p>
                  </a:txBody>
                  <a:tcPr marL="29607" marR="29607" marT="0" marB="0" anchor="ctr"/>
                </a:tc>
              </a:tr>
              <a:tr h="131585">
                <a:tc>
                  <a:txBody>
                    <a:bodyPr/>
                    <a:lstStyle/>
                    <a:p>
                      <a:pPr marL="0" marR="0" algn="l" defTabSz="914400" rtl="0" eaLnBrk="1" latinLnBrk="0" hangingPunct="1">
                        <a:spcBef>
                          <a:spcPts val="0"/>
                        </a:spcBef>
                        <a:spcAft>
                          <a:spcPts val="0"/>
                        </a:spcAft>
                      </a:pPr>
                      <a:r>
                        <a:rPr lang="en-US" sz="1400" kern="1200">
                          <a:effectLst/>
                        </a:rPr>
                        <a:t>11:10-12:10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dirty="0">
                          <a:effectLst/>
                        </a:rPr>
                        <a:t>Lightning Talks</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200" kern="1200" dirty="0">
                          <a:effectLst/>
                        </a:rPr>
                        <a:t>3-5 min Rapid-Fire talks from the Midwest Big Data Community</a:t>
                      </a:r>
                      <a:endParaRPr lang="en-US" sz="1200" kern="1200" dirty="0">
                        <a:solidFill>
                          <a:schemeClr val="tx1"/>
                        </a:solidFill>
                        <a:effectLst/>
                        <a:latin typeface="+mn-lt"/>
                        <a:ea typeface="+mn-ea"/>
                        <a:cs typeface="+mn-cs"/>
                      </a:endParaRPr>
                    </a:p>
                  </a:txBody>
                  <a:tcPr marL="29607" marR="29607" marT="0" marB="0" anchor="ctr"/>
                </a:tc>
              </a:tr>
              <a:tr h="86352">
                <a:tc>
                  <a:txBody>
                    <a:bodyPr/>
                    <a:lstStyle/>
                    <a:p>
                      <a:pPr marL="0" marR="0" algn="l" defTabSz="914400" rtl="0" eaLnBrk="1" latinLnBrk="0" hangingPunct="1">
                        <a:spcBef>
                          <a:spcPts val="0"/>
                        </a:spcBef>
                        <a:spcAft>
                          <a:spcPts val="0"/>
                        </a:spcAft>
                      </a:pPr>
                      <a:r>
                        <a:rPr lang="en-US" sz="1400" kern="1200">
                          <a:effectLst/>
                        </a:rPr>
                        <a:t>12:10-1:10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dirty="0">
                          <a:effectLst/>
                        </a:rPr>
                        <a:t>Lunch Break</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200" kern="1200" dirty="0">
                          <a:effectLst/>
                        </a:rPr>
                        <a:t> </a:t>
                      </a:r>
                      <a:endParaRPr lang="en-US" sz="1200" kern="1200" dirty="0">
                        <a:solidFill>
                          <a:schemeClr val="tx1"/>
                        </a:solidFill>
                        <a:effectLst/>
                        <a:latin typeface="+mn-lt"/>
                        <a:ea typeface="+mn-ea"/>
                        <a:cs typeface="+mn-cs"/>
                      </a:endParaRPr>
                    </a:p>
                  </a:txBody>
                  <a:tcPr marL="29607" marR="29607" marT="0" marB="0" anchor="ctr"/>
                </a:tc>
              </a:tr>
              <a:tr h="592131">
                <a:tc>
                  <a:txBody>
                    <a:bodyPr/>
                    <a:lstStyle/>
                    <a:p>
                      <a:pPr marL="0" marR="0" algn="l" defTabSz="914400" rtl="0" eaLnBrk="1" latinLnBrk="0" hangingPunct="1">
                        <a:spcBef>
                          <a:spcPts val="0"/>
                        </a:spcBef>
                        <a:spcAft>
                          <a:spcPts val="0"/>
                        </a:spcAft>
                      </a:pPr>
                      <a:r>
                        <a:rPr lang="en-US" sz="1400" kern="1200">
                          <a:effectLst/>
                        </a:rPr>
                        <a:t>1:10-2:40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100" kern="1200" dirty="0">
                          <a:effectLst/>
                        </a:rPr>
                        <a:t>Unconference Breakout Sessions (3 consecutive slots of 30-min each). Participants are encouraged to lead breakouts and mix with others.</a:t>
                      </a:r>
                      <a:endParaRPr lang="en-US" sz="11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200" kern="1200" dirty="0">
                          <a:effectLst/>
                        </a:rPr>
                        <a:t>Informal self-organized sessions (30-minutes each), round-robin rotations: Brain structure, Function, Diffusion, Physiology; File Formats; Pipeline workflow Environments; Cloud Services: JIRA, GitHub, Trello, AWS, MapReduce, Hadoop; Driving Biomedical/Healthcare Challenges, etc.</a:t>
                      </a:r>
                      <a:endParaRPr lang="en-US" sz="1200" kern="1200" dirty="0">
                        <a:solidFill>
                          <a:schemeClr val="tx1"/>
                        </a:solidFill>
                        <a:effectLst/>
                        <a:latin typeface="+mn-lt"/>
                        <a:ea typeface="+mn-ea"/>
                        <a:cs typeface="+mn-cs"/>
                      </a:endParaRPr>
                    </a:p>
                  </a:txBody>
                  <a:tcPr marL="29607" marR="29607" marT="0" marB="0" anchor="ctr"/>
                </a:tc>
              </a:tr>
              <a:tr h="103623">
                <a:tc>
                  <a:txBody>
                    <a:bodyPr/>
                    <a:lstStyle/>
                    <a:p>
                      <a:pPr marL="0" marR="0" algn="l" defTabSz="914400" rtl="0" eaLnBrk="1" latinLnBrk="0" hangingPunct="1">
                        <a:spcBef>
                          <a:spcPts val="0"/>
                        </a:spcBef>
                        <a:spcAft>
                          <a:spcPts val="0"/>
                        </a:spcAft>
                      </a:pPr>
                      <a:r>
                        <a:rPr lang="en-US" sz="1400" kern="1200">
                          <a:effectLst/>
                        </a:rPr>
                        <a:t>2:40-2:50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Break</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200" kern="1200" dirty="0">
                          <a:effectLst/>
                        </a:rPr>
                        <a:t> </a:t>
                      </a:r>
                      <a:endParaRPr lang="en-US" sz="1200" kern="1200" dirty="0">
                        <a:solidFill>
                          <a:schemeClr val="tx1"/>
                        </a:solidFill>
                        <a:effectLst/>
                        <a:latin typeface="+mn-lt"/>
                        <a:ea typeface="+mn-ea"/>
                        <a:cs typeface="+mn-cs"/>
                      </a:endParaRPr>
                    </a:p>
                  </a:txBody>
                  <a:tcPr marL="29607" marR="29607" marT="0" marB="0" anchor="ctr"/>
                </a:tc>
              </a:tr>
              <a:tr h="86352">
                <a:tc rowSpan="7">
                  <a:txBody>
                    <a:bodyPr/>
                    <a:lstStyle/>
                    <a:p>
                      <a:pPr marL="0" marR="0" algn="l" defTabSz="914400" rtl="0" eaLnBrk="1" latinLnBrk="0" hangingPunct="1">
                        <a:spcBef>
                          <a:spcPts val="0"/>
                        </a:spcBef>
                        <a:spcAft>
                          <a:spcPts val="0"/>
                        </a:spcAft>
                      </a:pPr>
                      <a:r>
                        <a:rPr lang="en-US" sz="1400" kern="1200">
                          <a:effectLst/>
                        </a:rPr>
                        <a:t>2:50-3:30</a:t>
                      </a:r>
                      <a:endParaRPr lang="en-US" sz="1400" kern="1200">
                        <a:solidFill>
                          <a:schemeClr val="tx1"/>
                        </a:solidFill>
                        <a:effectLst/>
                        <a:latin typeface="+mn-lt"/>
                        <a:ea typeface="+mn-ea"/>
                        <a:cs typeface="+mn-cs"/>
                      </a:endParaRPr>
                    </a:p>
                  </a:txBody>
                  <a:tcPr marL="29607" marR="29607" marT="0" marB="0" anchor="ctr"/>
                </a:tc>
                <a:tc rowSpan="7">
                  <a:txBody>
                    <a:bodyPr/>
                    <a:lstStyle/>
                    <a:p>
                      <a:pPr marL="0" marR="0" algn="l" defTabSz="914400" rtl="0" eaLnBrk="1" latinLnBrk="0" hangingPunct="1">
                        <a:spcBef>
                          <a:spcPts val="0"/>
                        </a:spcBef>
                        <a:spcAft>
                          <a:spcPts val="0"/>
                        </a:spcAft>
                      </a:pPr>
                      <a:r>
                        <a:rPr lang="en-US" sz="1400" kern="1200">
                          <a:effectLst/>
                        </a:rPr>
                        <a:t>Breakout sessions reports</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200" kern="1200" dirty="0">
                          <a:effectLst/>
                        </a:rPr>
                        <a:t>Analytics Pipelines Tools/Services</a:t>
                      </a:r>
                      <a:endParaRPr lang="en-US" sz="1200" kern="1200" dirty="0">
                        <a:solidFill>
                          <a:schemeClr val="tx1"/>
                        </a:solidFill>
                        <a:effectLst/>
                        <a:latin typeface="+mn-lt"/>
                        <a:ea typeface="+mn-ea"/>
                        <a:cs typeface="+mn-cs"/>
                      </a:endParaRPr>
                    </a:p>
                  </a:txBody>
                  <a:tcPr marL="29607" marR="29607" marT="0" marB="0" anchor="ctr"/>
                </a:tc>
              </a:tr>
              <a:tr h="86352">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200" kern="1200" dirty="0">
                          <a:effectLst/>
                        </a:rPr>
                        <a:t>Challenges</a:t>
                      </a:r>
                      <a:endParaRPr lang="en-US" sz="1200" kern="1200" dirty="0">
                        <a:solidFill>
                          <a:schemeClr val="tx1"/>
                        </a:solidFill>
                        <a:effectLst/>
                        <a:latin typeface="+mn-lt"/>
                        <a:ea typeface="+mn-ea"/>
                        <a:cs typeface="+mn-cs"/>
                      </a:endParaRPr>
                    </a:p>
                  </a:txBody>
                  <a:tcPr marL="29607" marR="29607" marT="0" marB="0" anchor="ctr"/>
                </a:tc>
              </a:tr>
              <a:tr h="86352">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200" kern="1200" dirty="0">
                          <a:effectLst/>
                        </a:rPr>
                        <a:t>Known Solutions</a:t>
                      </a:r>
                      <a:endParaRPr lang="en-US" sz="1200" kern="1200" dirty="0">
                        <a:solidFill>
                          <a:schemeClr val="tx1"/>
                        </a:solidFill>
                        <a:effectLst/>
                        <a:latin typeface="+mn-lt"/>
                        <a:ea typeface="+mn-ea"/>
                        <a:cs typeface="+mn-cs"/>
                      </a:endParaRPr>
                    </a:p>
                  </a:txBody>
                  <a:tcPr marL="29607" marR="29607" marT="0" marB="0" anchor="ctr"/>
                </a:tc>
              </a:tr>
              <a:tr h="131585">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200" kern="1200" dirty="0">
                          <a:effectLst/>
                        </a:rPr>
                        <a:t>Predictive analytics - methods, tools, protocols, workflows</a:t>
                      </a:r>
                      <a:endParaRPr lang="en-US" sz="1200" kern="1200" dirty="0">
                        <a:solidFill>
                          <a:schemeClr val="tx1"/>
                        </a:solidFill>
                        <a:effectLst/>
                        <a:latin typeface="+mn-lt"/>
                        <a:ea typeface="+mn-ea"/>
                        <a:cs typeface="+mn-cs"/>
                      </a:endParaRPr>
                    </a:p>
                  </a:txBody>
                  <a:tcPr marL="29607" marR="29607" marT="0" marB="0" anchor="ctr"/>
                </a:tc>
              </a:tr>
              <a:tr h="197377">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200" kern="1200" dirty="0">
                          <a:effectLst/>
                        </a:rPr>
                        <a:t>Provenance (data, protocols, results, reproducibility or research findings)</a:t>
                      </a:r>
                      <a:endParaRPr lang="en-US" sz="1200" kern="1200" dirty="0">
                        <a:solidFill>
                          <a:schemeClr val="tx1"/>
                        </a:solidFill>
                        <a:effectLst/>
                        <a:latin typeface="+mn-lt"/>
                        <a:ea typeface="+mn-ea"/>
                        <a:cs typeface="+mn-cs"/>
                      </a:endParaRPr>
                    </a:p>
                  </a:txBody>
                  <a:tcPr marL="29607" marR="29607" marT="0" marB="0" anchor="ctr"/>
                </a:tc>
              </a:tr>
              <a:tr h="131585">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200" kern="1200" dirty="0">
                          <a:effectLst/>
                        </a:rPr>
                        <a:t>Computational Neuroscience Methods</a:t>
                      </a:r>
                      <a:endParaRPr lang="en-US" sz="1200" kern="1200" dirty="0">
                        <a:solidFill>
                          <a:schemeClr val="tx1"/>
                        </a:solidFill>
                        <a:effectLst/>
                        <a:latin typeface="+mn-lt"/>
                        <a:ea typeface="+mn-ea"/>
                        <a:cs typeface="+mn-cs"/>
                      </a:endParaRPr>
                    </a:p>
                  </a:txBody>
                  <a:tcPr marL="29607" marR="29607" marT="0" marB="0" anchor="ctr"/>
                </a:tc>
              </a:tr>
              <a:tr h="131585">
                <a:tc vMerge="1">
                  <a:txBody>
                    <a:bodyPr/>
                    <a:lstStyle/>
                    <a:p>
                      <a:endParaRPr lang="en-US"/>
                    </a:p>
                  </a:txBody>
                  <a:tcPr/>
                </a:tc>
                <a:tc vMerge="1">
                  <a:txBody>
                    <a:bodyPr/>
                    <a:lstStyle/>
                    <a:p>
                      <a:endParaRPr lang="en-US"/>
                    </a:p>
                  </a:txBody>
                  <a:tcPr/>
                </a:tc>
                <a:tc>
                  <a:txBody>
                    <a:bodyPr/>
                    <a:lstStyle/>
                    <a:p>
                      <a:pPr marL="0" marR="0" algn="l" defTabSz="914400" rtl="0" eaLnBrk="1" latinLnBrk="0" hangingPunct="1">
                        <a:spcBef>
                          <a:spcPts val="0"/>
                        </a:spcBef>
                        <a:spcAft>
                          <a:spcPts val="0"/>
                        </a:spcAft>
                      </a:pPr>
                      <a:r>
                        <a:rPr lang="en-US" sz="1200" kern="1200" dirty="0">
                          <a:effectLst/>
                        </a:rPr>
                        <a:t>Case-studies, data archives, Cloud Services</a:t>
                      </a:r>
                      <a:endParaRPr lang="en-US" sz="1200" kern="1200" dirty="0">
                        <a:solidFill>
                          <a:schemeClr val="tx1"/>
                        </a:solidFill>
                        <a:effectLst/>
                        <a:latin typeface="+mn-lt"/>
                        <a:ea typeface="+mn-ea"/>
                        <a:cs typeface="+mn-cs"/>
                      </a:endParaRPr>
                    </a:p>
                  </a:txBody>
                  <a:tcPr marL="29607" marR="29607" marT="0" marB="0" anchor="ctr"/>
                </a:tc>
              </a:tr>
              <a:tr h="197377">
                <a:tc>
                  <a:txBody>
                    <a:bodyPr/>
                    <a:lstStyle/>
                    <a:p>
                      <a:pPr marL="0" marR="0" algn="l" defTabSz="914400" rtl="0" eaLnBrk="1" latinLnBrk="0" hangingPunct="1">
                        <a:spcBef>
                          <a:spcPts val="0"/>
                        </a:spcBef>
                        <a:spcAft>
                          <a:spcPts val="0"/>
                        </a:spcAft>
                      </a:pPr>
                      <a:r>
                        <a:rPr lang="en-US" sz="1400" kern="1200">
                          <a:effectLst/>
                        </a:rPr>
                        <a:t>3:30-4:00</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Live Demos</a:t>
                      </a:r>
                    </a:p>
                    <a:p>
                      <a:pPr marL="0" marR="0" algn="l" defTabSz="914400" rtl="0" eaLnBrk="1" latinLnBrk="0" hangingPunct="1">
                        <a:spcBef>
                          <a:spcPts val="0"/>
                        </a:spcBef>
                        <a:spcAft>
                          <a:spcPts val="0"/>
                        </a:spcAft>
                      </a:pPr>
                      <a:r>
                        <a:rPr lang="en-US" sz="1400" kern="1200">
                          <a:effectLst/>
                        </a:rPr>
                        <a:t>Try-It-Now</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200" kern="1200" dirty="0">
                          <a:effectLst/>
                        </a:rPr>
                        <a:t>Applications (brain mapping, imaging-genetics neurodegeneration)</a:t>
                      </a:r>
                      <a:endParaRPr lang="en-US" sz="1200" kern="1200" dirty="0">
                        <a:solidFill>
                          <a:schemeClr val="tx1"/>
                        </a:solidFill>
                        <a:effectLst/>
                        <a:latin typeface="+mn-lt"/>
                        <a:ea typeface="+mn-ea"/>
                        <a:cs typeface="+mn-cs"/>
                      </a:endParaRPr>
                    </a:p>
                  </a:txBody>
                  <a:tcPr marL="29607" marR="29607" marT="0" marB="0" anchor="ctr"/>
                </a:tc>
              </a:tr>
              <a:tr h="460546">
                <a:tc>
                  <a:txBody>
                    <a:bodyPr/>
                    <a:lstStyle/>
                    <a:p>
                      <a:pPr marL="0" marR="0" algn="l" defTabSz="914400" rtl="0" eaLnBrk="1" latinLnBrk="0" hangingPunct="1">
                        <a:spcBef>
                          <a:spcPts val="0"/>
                        </a:spcBef>
                        <a:spcAft>
                          <a:spcPts val="0"/>
                        </a:spcAft>
                      </a:pPr>
                      <a:r>
                        <a:rPr lang="en-US" sz="1400" kern="1200" dirty="0" smtClean="0">
                          <a:effectLst/>
                        </a:rPr>
                        <a:t>4:00</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Conclusions</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200" kern="1200" dirty="0">
                          <a:effectLst/>
                        </a:rPr>
                        <a:t>Workshop Evaluation (</a:t>
                      </a:r>
                      <a:r>
                        <a:rPr lang="en-US" sz="1200" kern="1200" dirty="0">
                          <a:effectLst/>
                          <a:hlinkClick r:id="rId2"/>
                        </a:rPr>
                        <a:t>http://www.neurosciencenetwork.org/ACNN_Workshop_2016.html</a:t>
                      </a:r>
                      <a:r>
                        <a:rPr lang="en-US" sz="1200" kern="1200" dirty="0">
                          <a:effectLst/>
                        </a:rPr>
                        <a:t>).  Collaborations, joint papers, extramural grant opportunities, Shareable resources, Available </a:t>
                      </a:r>
                      <a:r>
                        <a:rPr lang="en-US" sz="1200" kern="1200" dirty="0" err="1">
                          <a:effectLst/>
                        </a:rPr>
                        <a:t>Webapps</a:t>
                      </a:r>
                      <a:r>
                        <a:rPr lang="en-US" sz="1200" kern="1200" dirty="0">
                          <a:effectLst/>
                        </a:rPr>
                        <a:t>, APIs, workflows</a:t>
                      </a:r>
                      <a:endParaRPr lang="en-US" sz="1200" kern="1200" dirty="0">
                        <a:solidFill>
                          <a:schemeClr val="tx1"/>
                        </a:solidFill>
                        <a:effectLst/>
                        <a:latin typeface="+mn-lt"/>
                        <a:ea typeface="+mn-ea"/>
                        <a:cs typeface="+mn-cs"/>
                      </a:endParaRPr>
                    </a:p>
                  </a:txBody>
                  <a:tcPr marL="29607" marR="29607" marT="0" marB="0" anchor="ctr"/>
                </a:tc>
              </a:tr>
              <a:tr h="131585">
                <a:tc>
                  <a:txBody>
                    <a:bodyPr/>
                    <a:lstStyle/>
                    <a:p>
                      <a:pPr marL="0" marR="0" algn="l" defTabSz="914400" rtl="0" eaLnBrk="1" latinLnBrk="0" hangingPunct="1">
                        <a:spcBef>
                          <a:spcPts val="0"/>
                        </a:spcBef>
                        <a:spcAft>
                          <a:spcPts val="0"/>
                        </a:spcAft>
                      </a:pPr>
                      <a:r>
                        <a:rPr lang="en-US" sz="1400" kern="1200" dirty="0">
                          <a:effectLst/>
                        </a:rPr>
                        <a:t> </a:t>
                      </a:r>
                      <a:endParaRPr lang="en-US" sz="1400" kern="1200" dirty="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400" kern="1200">
                          <a:effectLst/>
                        </a:rPr>
                        <a:t>Post-conference Report</a:t>
                      </a:r>
                      <a:endParaRPr lang="en-US" sz="1400" kern="1200">
                        <a:solidFill>
                          <a:schemeClr val="tx1"/>
                        </a:solidFill>
                        <a:effectLst/>
                        <a:latin typeface="+mn-lt"/>
                        <a:ea typeface="+mn-ea"/>
                        <a:cs typeface="+mn-cs"/>
                      </a:endParaRPr>
                    </a:p>
                  </a:txBody>
                  <a:tcPr marL="29607" marR="29607" marT="0" marB="0" anchor="ctr"/>
                </a:tc>
                <a:tc>
                  <a:txBody>
                    <a:bodyPr/>
                    <a:lstStyle/>
                    <a:p>
                      <a:pPr marL="0" marR="0" algn="l" defTabSz="914400" rtl="0" eaLnBrk="1" latinLnBrk="0" hangingPunct="1">
                        <a:spcBef>
                          <a:spcPts val="0"/>
                        </a:spcBef>
                        <a:spcAft>
                          <a:spcPts val="0"/>
                        </a:spcAft>
                      </a:pPr>
                      <a:r>
                        <a:rPr lang="en-US" sz="1200" kern="1200" dirty="0">
                          <a:effectLst/>
                        </a:rPr>
                        <a:t>Generate a Report (due 1 month after workshop)</a:t>
                      </a:r>
                      <a:endParaRPr lang="en-US" sz="1200" kern="1200" dirty="0">
                        <a:solidFill>
                          <a:schemeClr val="tx1"/>
                        </a:solidFill>
                        <a:effectLst/>
                        <a:latin typeface="+mn-lt"/>
                        <a:ea typeface="+mn-ea"/>
                        <a:cs typeface="+mn-cs"/>
                      </a:endParaRPr>
                    </a:p>
                  </a:txBody>
                  <a:tcPr marL="29607" marR="29607" marT="0" marB="0" anchor="ctr"/>
                </a:tc>
              </a:tr>
            </a:tbl>
          </a:graphicData>
        </a:graphic>
      </p:graphicFrame>
    </p:spTree>
    <p:extLst>
      <p:ext uri="{BB962C8B-B14F-4D97-AF65-F5344CB8AC3E}">
        <p14:creationId xmlns:p14="http://schemas.microsoft.com/office/powerpoint/2010/main" val="23220929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5970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7200" b="1" dirty="0" smtClean="0"/>
              <a:t>Workshop Goals</a:t>
            </a:r>
            <a:endParaRPr lang="en-US" sz="7200" b="1" dirty="0"/>
          </a:p>
        </p:txBody>
      </p:sp>
      <p:sp>
        <p:nvSpPr>
          <p:cNvPr id="4" name="Content Placeholder 3"/>
          <p:cNvSpPr>
            <a:spLocks noGrp="1"/>
          </p:cNvSpPr>
          <p:nvPr>
            <p:ph idx="1"/>
          </p:nvPr>
        </p:nvSpPr>
        <p:spPr>
          <a:xfrm>
            <a:off x="541867" y="1825625"/>
            <a:ext cx="11548533" cy="4351338"/>
          </a:xfrm>
        </p:spPr>
        <p:txBody>
          <a:bodyPr>
            <a:noAutofit/>
          </a:bodyPr>
          <a:lstStyle/>
          <a:p>
            <a:pPr marL="514350" lvl="0" indent="-514350">
              <a:buFont typeface="+mj-lt"/>
              <a:buAutoNum type="arabicParenR"/>
            </a:pPr>
            <a:r>
              <a:rPr lang="en-US" sz="3200" dirty="0" smtClean="0"/>
              <a:t>Actively engage students</a:t>
            </a:r>
            <a:r>
              <a:rPr lang="en-US" sz="3200" dirty="0"/>
              <a:t>, trainees, fellows, junior investigators, and outside researchers in Midwest academic institutions and industry partners </a:t>
            </a:r>
            <a:endParaRPr lang="en-US" sz="3200" dirty="0" smtClean="0"/>
          </a:p>
          <a:p>
            <a:pPr marL="514350" lvl="0" indent="-514350">
              <a:buFont typeface="+mj-lt"/>
              <a:buAutoNum type="arabicParenR"/>
            </a:pPr>
            <a:r>
              <a:rPr lang="en-US" sz="3200" dirty="0" smtClean="0"/>
              <a:t>Build </a:t>
            </a:r>
            <a:r>
              <a:rPr lang="en-US" sz="3200" dirty="0"/>
              <a:t>an active Midwest Neuroscience Network </a:t>
            </a:r>
            <a:r>
              <a:rPr lang="en-US" sz="3200" dirty="0" smtClean="0"/>
              <a:t>Community</a:t>
            </a:r>
            <a:endParaRPr lang="en-US" sz="3200" dirty="0"/>
          </a:p>
          <a:p>
            <a:pPr marL="514350" lvl="0" indent="-514350">
              <a:buFont typeface="+mj-lt"/>
              <a:buAutoNum type="arabicParenR"/>
            </a:pPr>
            <a:r>
              <a:rPr lang="en-US" sz="3200" dirty="0" smtClean="0"/>
              <a:t>Openly share data-intense </a:t>
            </a:r>
            <a:r>
              <a:rPr lang="en-US" sz="3200" dirty="0"/>
              <a:t>challenges, datasets, research projects, expertise, software, services, protocols, resources, learning </a:t>
            </a:r>
            <a:r>
              <a:rPr lang="en-US" sz="3200" dirty="0" smtClean="0"/>
              <a:t>modules</a:t>
            </a:r>
            <a:endParaRPr lang="en-US" sz="3200" dirty="0"/>
          </a:p>
          <a:p>
            <a:pPr marL="514350" lvl="0" indent="-514350">
              <a:buFont typeface="+mj-lt"/>
              <a:buAutoNum type="arabicParenR"/>
            </a:pPr>
            <a:r>
              <a:rPr lang="en-US" sz="3200" dirty="0" smtClean="0"/>
              <a:t>Discuss </a:t>
            </a:r>
            <a:r>
              <a:rPr lang="en-US" sz="3200" dirty="0"/>
              <a:t>joint (multi-institutional) grants, training opportunities, publications, research </a:t>
            </a:r>
            <a:r>
              <a:rPr lang="en-US" sz="3200" dirty="0" smtClean="0"/>
              <a:t>projects</a:t>
            </a:r>
            <a:endParaRPr lang="en-US" sz="3200" dirty="0"/>
          </a:p>
        </p:txBody>
      </p:sp>
    </p:spTree>
    <p:extLst>
      <p:ext uri="{BB962C8B-B14F-4D97-AF65-F5344CB8AC3E}">
        <p14:creationId xmlns:p14="http://schemas.microsoft.com/office/powerpoint/2010/main" val="4704744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311412"/>
            <a:ext cx="12306300" cy="1984375"/>
          </a:xfrm>
        </p:spPr>
        <p:txBody>
          <a:bodyPr>
            <a:noAutofit/>
          </a:bodyPr>
          <a:lstStyle/>
          <a:p>
            <a:pPr algn="ctr"/>
            <a:r>
              <a:rPr lang="en-US" sz="8000" b="1" dirty="0" smtClean="0"/>
              <a:t>Computational </a:t>
            </a:r>
            <a:r>
              <a:rPr lang="en-US" sz="8000" b="1" dirty="0"/>
              <a:t>Network Models of the Human </a:t>
            </a:r>
            <a:r>
              <a:rPr lang="en-US" sz="8000" b="1" dirty="0" smtClean="0"/>
              <a:t>Brain</a:t>
            </a:r>
            <a:endParaRPr lang="en-US" sz="8000" b="1" dirty="0"/>
          </a:p>
        </p:txBody>
      </p:sp>
      <p:sp>
        <p:nvSpPr>
          <p:cNvPr id="3" name="Content Placeholder 2"/>
          <p:cNvSpPr>
            <a:spLocks noGrp="1"/>
          </p:cNvSpPr>
          <p:nvPr>
            <p:ph idx="1"/>
          </p:nvPr>
        </p:nvSpPr>
        <p:spPr>
          <a:xfrm>
            <a:off x="838200" y="3078865"/>
            <a:ext cx="10515600" cy="3648919"/>
          </a:xfrm>
        </p:spPr>
        <p:txBody>
          <a:bodyPr>
            <a:normAutofit/>
          </a:bodyPr>
          <a:lstStyle/>
          <a:p>
            <a:pPr marL="0" indent="0" algn="ctr">
              <a:buNone/>
            </a:pPr>
            <a:endParaRPr lang="en-US" sz="7200" dirty="0" smtClean="0"/>
          </a:p>
          <a:p>
            <a:pPr marL="0" indent="0" algn="ctr">
              <a:buNone/>
            </a:pPr>
            <a:r>
              <a:rPr lang="en-US" sz="7200" dirty="0" smtClean="0"/>
              <a:t>Jeffrey </a:t>
            </a:r>
            <a:r>
              <a:rPr lang="en-US" sz="7200" dirty="0" err="1" smtClean="0"/>
              <a:t>Grethe</a:t>
            </a:r>
            <a:endParaRPr lang="en-US" sz="7200" dirty="0" smtClean="0"/>
          </a:p>
          <a:p>
            <a:pPr marL="0" indent="0" algn="ctr">
              <a:buNone/>
            </a:pPr>
            <a:r>
              <a:rPr lang="en-US" sz="3200" dirty="0" smtClean="0"/>
              <a:t>UCSD</a:t>
            </a:r>
          </a:p>
          <a:p>
            <a:pPr marL="0" indent="0" algn="ctr">
              <a:buNone/>
            </a:pPr>
            <a:endParaRPr lang="en-US" sz="3200" dirty="0" smtClean="0"/>
          </a:p>
        </p:txBody>
      </p:sp>
    </p:spTree>
    <p:extLst>
      <p:ext uri="{BB962C8B-B14F-4D97-AF65-F5344CB8AC3E}">
        <p14:creationId xmlns:p14="http://schemas.microsoft.com/office/powerpoint/2010/main" val="4117041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7498201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24405944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78700482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0066345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13541175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latin typeface="Arial" panose="020B0604020202020204" pitchFamily="34" charset="0"/>
                <a:ea typeface="Times New Roman" panose="02020603050405020304" pitchFamily="18" charset="0"/>
              </a:rPr>
              <a:t>Case-Study</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3299643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091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311412"/>
            <a:ext cx="12306300" cy="1984375"/>
          </a:xfrm>
        </p:spPr>
        <p:txBody>
          <a:bodyPr>
            <a:noAutofit/>
          </a:bodyPr>
          <a:lstStyle/>
          <a:p>
            <a:pPr algn="ctr"/>
            <a:r>
              <a:rPr lang="en-US" sz="8800" b="1" dirty="0"/>
              <a:t>Ensemble </a:t>
            </a:r>
            <a:r>
              <a:rPr lang="en-US" sz="8800" b="1" dirty="0" err="1"/>
              <a:t>Tractography</a:t>
            </a:r>
            <a:endParaRPr lang="en-US" sz="8800" b="1" dirty="0"/>
          </a:p>
        </p:txBody>
      </p:sp>
      <p:sp>
        <p:nvSpPr>
          <p:cNvPr id="3" name="Content Placeholder 2"/>
          <p:cNvSpPr>
            <a:spLocks noGrp="1"/>
          </p:cNvSpPr>
          <p:nvPr>
            <p:ph idx="1"/>
          </p:nvPr>
        </p:nvSpPr>
        <p:spPr>
          <a:xfrm>
            <a:off x="838200" y="3078865"/>
            <a:ext cx="10515600" cy="3648919"/>
          </a:xfrm>
        </p:spPr>
        <p:txBody>
          <a:bodyPr>
            <a:normAutofit/>
          </a:bodyPr>
          <a:lstStyle/>
          <a:p>
            <a:pPr marL="0" indent="0" algn="ctr">
              <a:buNone/>
            </a:pPr>
            <a:endParaRPr lang="en-US" sz="7200" dirty="0" smtClean="0"/>
          </a:p>
          <a:p>
            <a:pPr marL="0" indent="0" algn="ctr">
              <a:buNone/>
            </a:pPr>
            <a:r>
              <a:rPr lang="en-US" sz="7200" dirty="0"/>
              <a:t> Franco </a:t>
            </a:r>
            <a:r>
              <a:rPr lang="en-US" sz="7200" dirty="0" smtClean="0"/>
              <a:t>Pestilli</a:t>
            </a:r>
          </a:p>
          <a:p>
            <a:pPr marL="0" indent="0" algn="ctr">
              <a:buNone/>
            </a:pPr>
            <a:r>
              <a:rPr lang="en-US" sz="3200" dirty="0" smtClean="0"/>
              <a:t>Indiana University</a:t>
            </a:r>
          </a:p>
          <a:p>
            <a:pPr marL="0" indent="0" algn="ctr">
              <a:buNone/>
            </a:pPr>
            <a:r>
              <a:rPr lang="en-US" sz="3200" dirty="0">
                <a:hlinkClick r:id="rId2"/>
              </a:rPr>
              <a:t>http://</a:t>
            </a:r>
            <a:r>
              <a:rPr lang="en-US" sz="3200" dirty="0" smtClean="0">
                <a:hlinkClick r:id="rId2"/>
              </a:rPr>
              <a:t>psych.indiana.edu/faculty/franpest.php</a:t>
            </a:r>
            <a:r>
              <a:rPr lang="en-US" sz="3200" dirty="0" smtClean="0"/>
              <a:t> </a:t>
            </a:r>
          </a:p>
        </p:txBody>
      </p:sp>
    </p:spTree>
    <p:extLst>
      <p:ext uri="{BB962C8B-B14F-4D97-AF65-F5344CB8AC3E}">
        <p14:creationId xmlns:p14="http://schemas.microsoft.com/office/powerpoint/2010/main" val="322788965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6084814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1867" y="128058"/>
            <a:ext cx="11252200" cy="1325563"/>
          </a:xfrm>
        </p:spPr>
        <p:txBody>
          <a:bodyPr>
            <a:normAutofit fontScale="90000"/>
          </a:bodyPr>
          <a:lstStyle/>
          <a:p>
            <a:pPr algn="ctr"/>
            <a:r>
              <a:rPr lang="en-US" sz="7200" b="1" dirty="0"/>
              <a:t>Unconference Breakout Sessions</a:t>
            </a:r>
          </a:p>
        </p:txBody>
      </p:sp>
      <p:sp>
        <p:nvSpPr>
          <p:cNvPr id="4" name="Content Placeholder 3"/>
          <p:cNvSpPr>
            <a:spLocks noGrp="1"/>
          </p:cNvSpPr>
          <p:nvPr>
            <p:ph idx="1"/>
          </p:nvPr>
        </p:nvSpPr>
        <p:spPr>
          <a:xfrm>
            <a:off x="259645" y="1825625"/>
            <a:ext cx="11830756" cy="4351338"/>
          </a:xfrm>
        </p:spPr>
        <p:txBody>
          <a:bodyPr>
            <a:noAutofit/>
          </a:bodyPr>
          <a:lstStyle/>
          <a:p>
            <a:pPr lvl="0"/>
            <a:r>
              <a:rPr lang="en-US" sz="3200" dirty="0"/>
              <a:t>Use the Breakout Session </a:t>
            </a:r>
            <a:r>
              <a:rPr lang="en-US" sz="3200" dirty="0" smtClean="0"/>
              <a:t>Board/Online-Form </a:t>
            </a:r>
            <a:r>
              <a:rPr lang="en-US" sz="3200" dirty="0"/>
              <a:t>to </a:t>
            </a:r>
            <a:r>
              <a:rPr lang="en-US" sz="3200" b="1" u="sng" dirty="0" smtClean="0"/>
              <a:t>review</a:t>
            </a:r>
            <a:r>
              <a:rPr lang="en-US" sz="3200" dirty="0" smtClean="0"/>
              <a:t> </a:t>
            </a:r>
            <a:r>
              <a:rPr lang="en-US" sz="3200" dirty="0"/>
              <a:t>and </a:t>
            </a:r>
            <a:r>
              <a:rPr lang="en-US" sz="3200" b="1" u="sng" dirty="0" smtClean="0"/>
              <a:t>propose</a:t>
            </a:r>
            <a:r>
              <a:rPr lang="en-US" sz="3200" dirty="0" smtClean="0"/>
              <a:t> </a:t>
            </a:r>
            <a:r>
              <a:rPr lang="en-US" sz="3200" dirty="0"/>
              <a:t>discussion topics at the appropriate times. Be prepared to take notes at your break out session and report on </a:t>
            </a:r>
            <a:r>
              <a:rPr lang="en-US" sz="3200" dirty="0" smtClean="0"/>
              <a:t>outcomes, achievements, plans, and actions </a:t>
            </a:r>
            <a:r>
              <a:rPr lang="en-US" sz="3200" dirty="0"/>
              <a:t>that came out of the </a:t>
            </a:r>
            <a:r>
              <a:rPr lang="en-US" sz="3200" dirty="0" smtClean="0"/>
              <a:t>discussions</a:t>
            </a:r>
          </a:p>
          <a:p>
            <a:pPr marL="0" lvl="0" indent="0">
              <a:buNone/>
            </a:pPr>
            <a:endParaRPr lang="en-US" sz="3200" dirty="0"/>
          </a:p>
          <a:p>
            <a:pPr lvl="0"/>
            <a:r>
              <a:rPr lang="en-US" sz="3200" dirty="0"/>
              <a:t>Unconference Breakout Sessions (consecutive slots of 30-min each). Participants are encouraged to </a:t>
            </a:r>
            <a:r>
              <a:rPr lang="en-US" sz="3200" dirty="0" smtClean="0"/>
              <a:t>form WGs, lead breakouts, </a:t>
            </a:r>
            <a:r>
              <a:rPr lang="en-US" sz="3200" dirty="0"/>
              <a:t>and mix with others. These are Informal self-organized sessions. Participants can rotated through breakouts</a:t>
            </a:r>
          </a:p>
          <a:p>
            <a:pPr marL="0" lvl="0" indent="0">
              <a:buNone/>
            </a:pPr>
            <a:endParaRPr lang="en-US" sz="3200" dirty="0"/>
          </a:p>
        </p:txBody>
      </p:sp>
      <p:sp>
        <p:nvSpPr>
          <p:cNvPr id="5" name="Rectangle 4"/>
          <p:cNvSpPr/>
          <p:nvPr/>
        </p:nvSpPr>
        <p:spPr>
          <a:xfrm>
            <a:off x="3655804" y="6176963"/>
            <a:ext cx="4207370" cy="584775"/>
          </a:xfrm>
          <a:prstGeom prst="rect">
            <a:avLst/>
          </a:prstGeom>
        </p:spPr>
        <p:txBody>
          <a:bodyPr wrap="none">
            <a:spAutoFit/>
          </a:bodyPr>
          <a:lstStyle/>
          <a:p>
            <a:r>
              <a:rPr lang="en-US" sz="3200" b="1" dirty="0">
                <a:hlinkClick r:id="rId2"/>
              </a:rPr>
              <a:t>https://</a:t>
            </a:r>
            <a:r>
              <a:rPr lang="en-US" sz="3200" b="1" dirty="0" smtClean="0">
                <a:hlinkClick r:id="rId2"/>
              </a:rPr>
              <a:t>goo.gl/bKWNvi</a:t>
            </a:r>
            <a:r>
              <a:rPr lang="en-US" sz="3200" b="1" dirty="0" smtClean="0"/>
              <a:t> </a:t>
            </a:r>
            <a:endParaRPr lang="en-US" sz="3200" b="1" dirty="0"/>
          </a:p>
        </p:txBody>
      </p:sp>
    </p:spTree>
    <p:extLst>
      <p:ext uri="{BB962C8B-B14F-4D97-AF65-F5344CB8AC3E}">
        <p14:creationId xmlns:p14="http://schemas.microsoft.com/office/powerpoint/2010/main" val="42561396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41562516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8917093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Available Resources</a:t>
            </a:r>
            <a:endParaRPr lang="en-US" sz="7200" b="1"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2976581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Distributed Services</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7043749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latin typeface="Arial" panose="020B0604020202020204" pitchFamily="34" charset="0"/>
                <a:ea typeface="Times New Roman" panose="02020603050405020304" pitchFamily="18" charset="0"/>
              </a:rPr>
              <a:t>Case-Study</a:t>
            </a:r>
            <a:endParaRPr lang="en-US" sz="7200" dirty="0"/>
          </a:p>
        </p:txBody>
      </p:sp>
      <p:sp>
        <p:nvSpPr>
          <p:cNvPr id="3" name="Rectangle 2"/>
          <p:cNvSpPr/>
          <p:nvPr/>
        </p:nvSpPr>
        <p:spPr>
          <a:xfrm>
            <a:off x="457200" y="1690688"/>
            <a:ext cx="115062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256439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7980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 y="311412"/>
            <a:ext cx="12306300" cy="1984375"/>
          </a:xfrm>
        </p:spPr>
        <p:txBody>
          <a:bodyPr>
            <a:noAutofit/>
          </a:bodyPr>
          <a:lstStyle/>
          <a:p>
            <a:pPr algn="ctr"/>
            <a:r>
              <a:rPr lang="en-US" sz="8600" b="1" dirty="0" err="1"/>
              <a:t>BigDataBench</a:t>
            </a:r>
            <a:r>
              <a:rPr lang="en-US" sz="8600" b="1" dirty="0"/>
              <a:t> &amp; </a:t>
            </a:r>
            <a:br>
              <a:rPr lang="en-US" sz="8600" b="1" dirty="0"/>
            </a:br>
            <a:r>
              <a:rPr lang="en-US" sz="8600" b="1" dirty="0"/>
              <a:t>InfiniBand Network </a:t>
            </a:r>
            <a:r>
              <a:rPr lang="en-US" sz="8600" b="1" dirty="0" smtClean="0"/>
              <a:t>Analysis</a:t>
            </a:r>
            <a:endParaRPr lang="en-US" sz="8600" b="1" dirty="0"/>
          </a:p>
        </p:txBody>
      </p:sp>
      <p:sp>
        <p:nvSpPr>
          <p:cNvPr id="3" name="Content Placeholder 2"/>
          <p:cNvSpPr>
            <a:spLocks noGrp="1"/>
          </p:cNvSpPr>
          <p:nvPr>
            <p:ph idx="1"/>
          </p:nvPr>
        </p:nvSpPr>
        <p:spPr>
          <a:xfrm>
            <a:off x="838200" y="3078865"/>
            <a:ext cx="10515600" cy="3648919"/>
          </a:xfrm>
        </p:spPr>
        <p:txBody>
          <a:bodyPr>
            <a:normAutofit/>
          </a:bodyPr>
          <a:lstStyle/>
          <a:p>
            <a:pPr marL="0" indent="0" algn="ctr">
              <a:buNone/>
            </a:pPr>
            <a:endParaRPr lang="en-US" sz="7200" dirty="0" smtClean="0"/>
          </a:p>
          <a:p>
            <a:pPr marL="0" indent="0" algn="ctr">
              <a:buNone/>
            </a:pPr>
            <a:r>
              <a:rPr lang="en-US" sz="7200" dirty="0" smtClean="0"/>
              <a:t>DK Panda</a:t>
            </a:r>
          </a:p>
          <a:p>
            <a:pPr marL="0" indent="0" algn="ctr">
              <a:buNone/>
            </a:pPr>
            <a:r>
              <a:rPr lang="en-US" sz="3200" dirty="0" smtClean="0"/>
              <a:t>Ohio State University</a:t>
            </a:r>
          </a:p>
          <a:p>
            <a:pPr marL="0" indent="0" algn="ctr">
              <a:buNone/>
            </a:pPr>
            <a:r>
              <a:rPr lang="en-US" sz="3200" dirty="0">
                <a:hlinkClick r:id="rId2"/>
              </a:rPr>
              <a:t>http://web.cse.ohio-state.edu/~</a:t>
            </a:r>
            <a:r>
              <a:rPr lang="en-US" sz="3200" dirty="0" smtClean="0">
                <a:hlinkClick r:id="rId2"/>
              </a:rPr>
              <a:t>panda</a:t>
            </a:r>
            <a:r>
              <a:rPr lang="en-US" sz="3200" dirty="0" smtClean="0"/>
              <a:t> </a:t>
            </a:r>
          </a:p>
        </p:txBody>
      </p:sp>
    </p:spTree>
    <p:extLst>
      <p:ext uri="{BB962C8B-B14F-4D97-AF65-F5344CB8AC3E}">
        <p14:creationId xmlns:p14="http://schemas.microsoft.com/office/powerpoint/2010/main" val="9935317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Big Neuroscience Data</a:t>
            </a:r>
            <a:endParaRPr lang="en-US" sz="7200" b="1" dirty="0"/>
          </a:p>
        </p:txBody>
      </p:sp>
      <p:sp>
        <p:nvSpPr>
          <p:cNvPr id="3" name="Rectangle 2"/>
          <p:cNvSpPr/>
          <p:nvPr/>
        </p:nvSpPr>
        <p:spPr>
          <a:xfrm>
            <a:off x="381000" y="1690688"/>
            <a:ext cx="114173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340652676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54001"/>
            <a:ext cx="11645900" cy="1092200"/>
          </a:xfrm>
        </p:spPr>
        <p:txBody>
          <a:bodyPr>
            <a:normAutofit fontScale="90000"/>
          </a:bodyPr>
          <a:lstStyle/>
          <a:p>
            <a:pPr algn="ctr"/>
            <a:r>
              <a:rPr lang="en-US" sz="7200" dirty="0" smtClean="0">
                <a:latin typeface="Arial" panose="020B0604020202020204" pitchFamily="34" charset="0"/>
                <a:ea typeface="Times New Roman" panose="02020603050405020304" pitchFamily="18" charset="0"/>
              </a:rPr>
              <a:t>Gaps, Barriers &amp; Opportunities</a:t>
            </a:r>
            <a:endParaRPr lang="en-US" sz="7200" b="1" dirty="0"/>
          </a:p>
        </p:txBody>
      </p:sp>
      <p:sp>
        <p:nvSpPr>
          <p:cNvPr id="3" name="Rectangle 2"/>
          <p:cNvSpPr/>
          <p:nvPr/>
        </p:nvSpPr>
        <p:spPr>
          <a:xfrm>
            <a:off x="584200" y="1690688"/>
            <a:ext cx="113157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6826589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a:latin typeface="Arial" panose="020B0604020202020204" pitchFamily="34" charset="0"/>
                <a:ea typeface="Times New Roman" panose="02020603050405020304" pitchFamily="18" charset="0"/>
              </a:rPr>
              <a:t>Analytical Methods</a:t>
            </a:r>
            <a:endParaRPr lang="en-US" sz="7200" b="1" dirty="0"/>
          </a:p>
        </p:txBody>
      </p:sp>
      <p:sp>
        <p:nvSpPr>
          <p:cNvPr id="3" name="Rectangle 2"/>
          <p:cNvSpPr/>
          <p:nvPr/>
        </p:nvSpPr>
        <p:spPr>
          <a:xfrm>
            <a:off x="952500" y="1690688"/>
            <a:ext cx="9194800" cy="523220"/>
          </a:xfrm>
          <a:prstGeom prst="rect">
            <a:avLst/>
          </a:prstGeom>
        </p:spPr>
        <p:txBody>
          <a:bodyPr wrap="square">
            <a:spAutoFit/>
          </a:bodyPr>
          <a:lstStyle/>
          <a:p>
            <a:r>
              <a:rPr lang="en-US" sz="2800" dirty="0" smtClean="0">
                <a:latin typeface="Arial" panose="020B0604020202020204" pitchFamily="34" charset="0"/>
                <a:ea typeface="Times New Roman" panose="02020603050405020304" pitchFamily="18" charset="0"/>
              </a:rPr>
              <a:t>TBD</a:t>
            </a:r>
            <a:endParaRPr lang="en-US" sz="2800" dirty="0"/>
          </a:p>
        </p:txBody>
      </p:sp>
    </p:spTree>
    <p:extLst>
      <p:ext uri="{BB962C8B-B14F-4D97-AF65-F5344CB8AC3E}">
        <p14:creationId xmlns:p14="http://schemas.microsoft.com/office/powerpoint/2010/main" val="719950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5405</Words>
  <Application>Microsoft Office PowerPoint</Application>
  <PresentationFormat>Widescreen</PresentationFormat>
  <Paragraphs>1016</Paragraphs>
  <Slides>146</Slides>
  <Notes>24</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146</vt:i4>
      </vt:variant>
    </vt:vector>
  </HeadingPairs>
  <TitlesOfParts>
    <vt:vector size="157" baseType="lpstr">
      <vt:lpstr>ＭＳ Ｐゴシック</vt:lpstr>
      <vt:lpstr>Algerian</vt:lpstr>
      <vt:lpstr>Arial</vt:lpstr>
      <vt:lpstr>Calibri</vt:lpstr>
      <vt:lpstr>Calibri Light</vt:lpstr>
      <vt:lpstr>Cambria Math</vt:lpstr>
      <vt:lpstr>Courier New</vt:lpstr>
      <vt:lpstr>Palatino Linotype</vt:lpstr>
      <vt:lpstr>Times New Roman</vt:lpstr>
      <vt:lpstr>Wingdings</vt:lpstr>
      <vt:lpstr>Office Theme</vt:lpstr>
      <vt:lpstr>Midwest Workshop on  Big Neuroscience Data, Tools, Protocols &amp; Services</vt:lpstr>
      <vt:lpstr>Workshop Overview</vt:lpstr>
      <vt:lpstr>Logistics</vt:lpstr>
      <vt:lpstr>Program</vt:lpstr>
      <vt:lpstr>Program</vt:lpstr>
      <vt:lpstr>Handbook</vt:lpstr>
      <vt:lpstr>Organizers</vt:lpstr>
      <vt:lpstr>Workshop Goals</vt:lpstr>
      <vt:lpstr>Unconference Breakout Sessions</vt:lpstr>
      <vt:lpstr>Unconference Breakout Sessions</vt:lpstr>
      <vt:lpstr>Hands-on &amp; Try-It-Now Demos</vt:lpstr>
      <vt:lpstr>Shareable Resources</vt:lpstr>
      <vt:lpstr>Workshop Sponsors</vt:lpstr>
      <vt:lpstr>Post-conference Evaluation</vt:lpstr>
      <vt:lpstr>Open-Science Principles</vt:lpstr>
      <vt:lpstr>PowerPoint Presentation</vt:lpstr>
      <vt:lpstr>Midwest Big Data Hub Health Sciences</vt:lpstr>
      <vt:lpstr>PowerPoint Presentation</vt:lpstr>
      <vt:lpstr>Advanced Computational Neuroscience Network</vt:lpstr>
      <vt:lpstr>PowerPoint Presentation</vt:lpstr>
      <vt:lpstr>Indiana Computational Neuroimaging Research</vt:lpstr>
      <vt:lpstr>Big Neuroscience Data</vt:lpstr>
      <vt:lpstr>Gaps, Barriers &amp; Opportunities</vt:lpstr>
      <vt:lpstr>Analytical Methods</vt:lpstr>
      <vt:lpstr>Available Resources</vt:lpstr>
      <vt:lpstr>Distributed Services</vt:lpstr>
      <vt:lpstr>PowerPoint Presentation</vt:lpstr>
      <vt:lpstr>OSU Network Based Computing</vt:lpstr>
      <vt:lpstr>Big Neuroscience Data</vt:lpstr>
      <vt:lpstr>Gaps, Barriers &amp; Opportunities</vt:lpstr>
      <vt:lpstr>Analytical Methods</vt:lpstr>
      <vt:lpstr>Available Resources</vt:lpstr>
      <vt:lpstr>Distributed Services</vt:lpstr>
      <vt:lpstr>PowerPoint Presentation</vt:lpstr>
      <vt:lpstr>CWRU Biomedical and Healthcare Informatics</vt:lpstr>
      <vt:lpstr>Big Neuroscience Data</vt:lpstr>
      <vt:lpstr>Gaps, Barriers &amp; Opportunities</vt:lpstr>
      <vt:lpstr>Analytical Methods</vt:lpstr>
      <vt:lpstr>Available Resources</vt:lpstr>
      <vt:lpstr>Distributed Services</vt:lpstr>
      <vt:lpstr>PowerPoint Presentation</vt:lpstr>
      <vt:lpstr>HumanConnectome: Neuroimaging Informatics and Analysis</vt:lpstr>
      <vt:lpstr>Big Neuroscience Data</vt:lpstr>
      <vt:lpstr>Gaps, Barriers &amp; Opportunities</vt:lpstr>
      <vt:lpstr>Analytical Methods</vt:lpstr>
      <vt:lpstr>Available Resources</vt:lpstr>
      <vt:lpstr>Distributed Services</vt:lpstr>
      <vt:lpstr>PowerPoint Presentation</vt:lpstr>
      <vt:lpstr>Northwestern Neuroimaging and Applied Computational Anatomy</vt:lpstr>
      <vt:lpstr>Big Neuroscience Data</vt:lpstr>
      <vt:lpstr>Gaps, Barriers &amp; Opportunities</vt:lpstr>
      <vt:lpstr>Analytical Methods</vt:lpstr>
      <vt:lpstr>Available Resources</vt:lpstr>
      <vt:lpstr>Distributed Services</vt:lpstr>
      <vt:lpstr>Michigan Institute for Data Science </vt:lpstr>
      <vt:lpstr>Big Neuroscience Data</vt:lpstr>
      <vt:lpstr>Big Neuroscience Data</vt:lpstr>
      <vt:lpstr>PowerPoint Presentation</vt:lpstr>
      <vt:lpstr>PowerPoint Presentation</vt:lpstr>
      <vt:lpstr>PowerPoint Presentation</vt:lpstr>
      <vt:lpstr>PowerPoint Presentation</vt:lpstr>
      <vt:lpstr>Gaps, Barriers &amp; Opportunities</vt:lpstr>
      <vt:lpstr>Big Data Analytics Resourceome</vt:lpstr>
      <vt:lpstr>Examples of Available Resources</vt:lpstr>
      <vt:lpstr>Distributed Services</vt:lpstr>
      <vt:lpstr>Michigan Institute for Data Science (MIDAS)</vt:lpstr>
      <vt:lpstr>Fundamentals of Data Science Education</vt:lpstr>
      <vt:lpstr>Grad DS Curriculum: Prereqs &amp; Competencies</vt:lpstr>
      <vt:lpstr>Grad DS Curriculum: Prereqs &amp; Competencies</vt:lpstr>
      <vt:lpstr>Vertical Integration of MIDAS Challenges and Analytical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Computational Network Models of the Human Brain</vt:lpstr>
      <vt:lpstr>Big Neuroscience Data</vt:lpstr>
      <vt:lpstr>Gaps, Barriers &amp; Opportunities</vt:lpstr>
      <vt:lpstr>Analytical Methods</vt:lpstr>
      <vt:lpstr>Available Resources</vt:lpstr>
      <vt:lpstr>Distributed Services</vt:lpstr>
      <vt:lpstr>Case-Study</vt:lpstr>
      <vt:lpstr>PowerPoint Presentation</vt:lpstr>
      <vt:lpstr>Ensemble Tractography</vt:lpstr>
      <vt:lpstr>Big Neuroscience Data</vt:lpstr>
      <vt:lpstr>Gaps, Barriers &amp; Opportunities</vt:lpstr>
      <vt:lpstr>Analytical Methods</vt:lpstr>
      <vt:lpstr>Available Resources</vt:lpstr>
      <vt:lpstr>Distributed Services</vt:lpstr>
      <vt:lpstr>Case-Study</vt:lpstr>
      <vt:lpstr>PowerPoint Presentation</vt:lpstr>
      <vt:lpstr>BigDataBench &amp;  InfiniBand Network Analysis</vt:lpstr>
      <vt:lpstr>Big Neuroscience Data</vt:lpstr>
      <vt:lpstr>Gaps, Barriers &amp; Opportunities</vt:lpstr>
      <vt:lpstr>Analytical Methods</vt:lpstr>
      <vt:lpstr>Available Resources</vt:lpstr>
      <vt:lpstr>Distributed Services</vt:lpstr>
      <vt:lpstr>Case-Study</vt:lpstr>
      <vt:lpstr>PowerPoint Presentation</vt:lpstr>
      <vt:lpstr>CWRU Biomedical and Healthcare Informatics</vt:lpstr>
      <vt:lpstr>Big Neuroscience Data</vt:lpstr>
      <vt:lpstr>Gaps, Barriers &amp; Opportunities</vt:lpstr>
      <vt:lpstr>Analytical Methods</vt:lpstr>
      <vt:lpstr>Available Resources</vt:lpstr>
      <vt:lpstr>Distributed Services</vt:lpstr>
      <vt:lpstr>Case-Study</vt:lpstr>
      <vt:lpstr>PowerPoint Presentation</vt:lpstr>
      <vt:lpstr>Predictive Big Data Analytics</vt:lpstr>
      <vt:lpstr>Characteristics of Big Biomed Data</vt:lpstr>
      <vt:lpstr>PowerPoint Presentation</vt:lpstr>
      <vt:lpstr>End-to-end Pipeline Workflow Solutions </vt:lpstr>
      <vt:lpstr>Predictive Big Data Analytics in Parkinson’s Disease</vt:lpstr>
      <vt:lpstr>Predictive Big Data Analytics: Applications to Parkinson’s Disease</vt:lpstr>
      <vt:lpstr>PowerPoint Presentation</vt:lpstr>
      <vt:lpstr>SOCR Big Data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Post-conference Evaluation</vt:lpstr>
      <vt:lpstr>Workshop Sponsors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Dinov</dc:creator>
  <cp:lastModifiedBy>Dinov</cp:lastModifiedBy>
  <cp:revision>89</cp:revision>
  <dcterms:created xsi:type="dcterms:W3CDTF">2016-07-14T13:58:05Z</dcterms:created>
  <dcterms:modified xsi:type="dcterms:W3CDTF">2016-09-11T21:40:20Z</dcterms:modified>
</cp:coreProperties>
</file>